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Leckerli One"/>
      <p:regular r:id="rId46"/>
    </p:embeddedFont>
    <p:embeddedFont>
      <p:font typeface="Merriweather"/>
      <p:regular r:id="rId47"/>
      <p:bold r:id="rId48"/>
      <p:italic r:id="rId49"/>
      <p:boldItalic r:id="rId50"/>
    </p:embeddedFont>
    <p:embeddedFont>
      <p:font typeface="DM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LeckerliOne-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erriweather-bold.fntdata"/><Relationship Id="rId47" Type="http://schemas.openxmlformats.org/officeDocument/2006/relationships/font" Target="fonts/Merriweather-regular.fntdata"/><Relationship Id="rId49"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DMSans-regular.fntdata"/><Relationship Id="rId50" Type="http://schemas.openxmlformats.org/officeDocument/2006/relationships/font" Target="fonts/Merriweather-boldItalic.fntdata"/><Relationship Id="rId53" Type="http://schemas.openxmlformats.org/officeDocument/2006/relationships/font" Target="fonts/DMSans-italic.fntdata"/><Relationship Id="rId52" Type="http://schemas.openxmlformats.org/officeDocument/2006/relationships/font" Target="fonts/DMSans-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DM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971d63dd0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971d63dd0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971b9b4a49_0_2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971b9b4a49_0_2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971b9b4a49_0_29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971b9b4a49_0_29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42f0745c420fbb5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42f0745c420fbb5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42f0745c420fbb57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42f0745c420fbb57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42f0745c420fbb57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42f0745c420fbb57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42f0745c420fbb57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42f0745c420fbb57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42f0745c420fbb57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42f0745c420fbb57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42f0745c420fbb57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42f0745c420fbb57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42f0745c420fbb57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42f0745c420fbb57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42f0745c420fbb57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42f0745c420fbb57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96dee06e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96dee06e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dffd65b86a_3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dffd65b86a_3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976e166f91_3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3976e166f91_3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a:t>
            </a:r>
            <a:endParaRPr sz="1200">
              <a:solidFill>
                <a:schemeClr val="dk1"/>
              </a:solidFill>
              <a:latin typeface="DM Sans"/>
              <a:ea typeface="DM Sans"/>
              <a:cs typeface="DM Sans"/>
              <a:sym typeface="DM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dffd65b86a_3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dffd65b86a_3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976e166f91_3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976e166f91_3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a:t>
            </a:r>
            <a:endParaRPr sz="1200">
              <a:solidFill>
                <a:schemeClr val="dk1"/>
              </a:solidFill>
              <a:latin typeface="DM Sans"/>
              <a:ea typeface="DM Sans"/>
              <a:cs typeface="DM Sans"/>
              <a:sym typeface="DM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dffd65b86a_3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3dffd65b86a_3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976e166f91_3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3976e166f91_3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a:t>
            </a:r>
            <a:endParaRPr sz="1200">
              <a:solidFill>
                <a:schemeClr val="dk1"/>
              </a:solidFill>
              <a:latin typeface="DM Sans"/>
              <a:ea typeface="DM Sans"/>
              <a:cs typeface="DM Sans"/>
              <a:sym typeface="DM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dffd65b86a_3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3dffd65b86a_3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Amy Shrestha. Logo designed by Madeleine Villamil.</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M Sans"/>
              <a:ea typeface="DM Sans"/>
              <a:cs typeface="DM Sans"/>
              <a:sym typeface="DM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976e166f91_3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3976e166f91_3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Slide designed by Amy Shrestha.</a:t>
            </a:r>
            <a:endParaRPr sz="1200">
              <a:solidFill>
                <a:schemeClr val="dk1"/>
              </a:solidFill>
              <a:latin typeface="DM Sans"/>
              <a:ea typeface="DM Sans"/>
              <a:cs typeface="DM Sans"/>
              <a:sym typeface="DM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971d63dd0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3971d63dd0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and Amy Shrestha.</a:t>
            </a:r>
            <a:endParaRPr sz="1200">
              <a:solidFill>
                <a:schemeClr val="dk1"/>
              </a:solidFill>
              <a:latin typeface="DM Sans"/>
              <a:ea typeface="DM Sans"/>
              <a:cs typeface="DM Sans"/>
              <a:sym typeface="DM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3971963f1ae_3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3971963f1ae_3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That link goes to the geometry tool with axes. You </a:t>
            </a:r>
            <a:r>
              <a:rPr i="1" lang="en" sz="1200">
                <a:solidFill>
                  <a:schemeClr val="dk1"/>
                </a:solidFill>
                <a:latin typeface="DM Sans"/>
                <a:ea typeface="DM Sans"/>
                <a:cs typeface="DM Sans"/>
                <a:sym typeface="DM Sans"/>
              </a:rPr>
              <a:t>can</a:t>
            </a:r>
            <a:r>
              <a:rPr lang="en" sz="1200">
                <a:solidFill>
                  <a:schemeClr val="dk1"/>
                </a:solidFill>
                <a:latin typeface="DM Sans"/>
                <a:ea typeface="DM Sans"/>
                <a:cs typeface="DM Sans"/>
                <a:sym typeface="DM Sans"/>
              </a:rPr>
              <a:t> just go to the regular desmos.com/geometry link but you need to do a bit more setup. Also, make sure to </a:t>
            </a:r>
            <a:r>
              <a:rPr i="1" lang="en" sz="1200">
                <a:solidFill>
                  <a:schemeClr val="dk1"/>
                </a:solidFill>
                <a:latin typeface="DM Sans"/>
                <a:ea typeface="DM Sans"/>
                <a:cs typeface="DM Sans"/>
                <a:sym typeface="DM Sans"/>
              </a:rPr>
              <a:t>click</a:t>
            </a:r>
            <a:r>
              <a:rPr lang="en" sz="1200">
                <a:solidFill>
                  <a:schemeClr val="dk1"/>
                </a:solidFill>
                <a:latin typeface="DM Sans"/>
                <a:ea typeface="DM Sans"/>
                <a:cs typeface="DM Sans"/>
                <a:sym typeface="DM Sans"/>
              </a:rPr>
              <a:t> to show the next text.</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NY-6.G.3</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971d63dd0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971d63dd0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dffd65b8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3dffd65b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NY-6.G.3</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dffd65b86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dffd65b86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NY-6.G.1</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dffd65b86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3dffd65b86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Click to show the next text</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NY-6.G.1</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dffd65b86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3dffd65b86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NY-6.G.1</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3dffd65b86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3dffd65b86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NY-6.G.1</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dffd65b86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3dffd65b86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NY-6.G.1</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3dffd65b86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3dffd65b86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If time remains: Ben will do a demonstration of right rectangular prisms vs. oblique rectangular prisms using a very big stack of coins</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NY-6.G.2</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dffd65b86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3dffd65b86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NY-6.G.2</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3dffd65b86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3dffd65b86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NY-6.G.5</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dffd65b86a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3dffd65b86a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Demonstration: paper pyramid</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Standard approximation: NY-6.G.4</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sz="1200">
              <a:solidFill>
                <a:schemeClr val="dk1"/>
              </a:solidFill>
              <a:latin typeface="DM Sans"/>
              <a:ea typeface="DM Sans"/>
              <a:cs typeface="DM Sans"/>
              <a:sym typeface="DM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971b9b4a49_0_2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971b9b4a49_0_2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3971d63dd0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3971d63dd0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976e166f9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976e166f9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976e166f91_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976e166f91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976e166f91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976e166f91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976e166f91_3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976e166f91_3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976e166f91_3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976e166f91_3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Slide designed by Benjamin Xie. Logo designed by Madeleine Villamil.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SECTION_HEADER_1_1_1_1_1_1_1_1_1_1">
    <p:bg>
      <p:bgPr>
        <a:solidFill>
          <a:schemeClr val="lt2"/>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52" name="Google Shape;52;p13"/>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53" name="Google Shape;53;p13"/>
          <p:cNvSpPr txBox="1"/>
          <p:nvPr>
            <p:ph type="title"/>
          </p:nvPr>
        </p:nvSpPr>
        <p:spPr>
          <a:xfrm>
            <a:off x="714125" y="544075"/>
            <a:ext cx="7715700" cy="36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54" name="Google Shape;54;p13"/>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SECTION_TITLE_AND_DESCRIPTION_1_1_1">
    <p:bg>
      <p:bgPr>
        <a:solidFill>
          <a:schemeClr val="lt2"/>
        </a:solidFill>
      </p:bgPr>
    </p:bg>
    <p:spTree>
      <p:nvGrpSpPr>
        <p:cNvPr id="55" name="Shape 55"/>
        <p:cNvGrpSpPr/>
        <p:nvPr/>
      </p:nvGrpSpPr>
      <p:grpSpPr>
        <a:xfrm>
          <a:off x="0" y="0"/>
          <a:ext cx="0" cy="0"/>
          <a:chOff x="0" y="0"/>
          <a:chExt cx="0" cy="0"/>
        </a:xfrm>
      </p:grpSpPr>
      <p:pic>
        <p:nvPicPr>
          <p:cNvPr id="56" name="Google Shape;56;p14"/>
          <p:cNvPicPr preferRelativeResize="0"/>
          <p:nvPr/>
        </p:nvPicPr>
        <p:blipFill>
          <a:blip r:embed="rId2">
            <a:alphaModFix amt="75000"/>
          </a:blip>
          <a:stretch>
            <a:fillRect/>
          </a:stretch>
        </p:blipFill>
        <p:spPr>
          <a:xfrm>
            <a:off x="4350075" y="665212"/>
            <a:ext cx="4078151" cy="3927375"/>
          </a:xfrm>
          <a:prstGeom prst="rect">
            <a:avLst/>
          </a:prstGeom>
          <a:noFill/>
          <a:ln>
            <a:noFill/>
          </a:ln>
        </p:spPr>
      </p:pic>
      <p:pic>
        <p:nvPicPr>
          <p:cNvPr id="57" name="Google Shape;57;p14"/>
          <p:cNvPicPr preferRelativeResize="0"/>
          <p:nvPr/>
        </p:nvPicPr>
        <p:blipFill>
          <a:blip r:embed="rId3">
            <a:alphaModFix amt="55000"/>
          </a:blip>
          <a:stretch>
            <a:fillRect/>
          </a:stretch>
        </p:blipFill>
        <p:spPr>
          <a:xfrm flipH="1">
            <a:off x="490460" y="1223675"/>
            <a:ext cx="3227225" cy="3330400"/>
          </a:xfrm>
          <a:prstGeom prst="rect">
            <a:avLst/>
          </a:prstGeom>
          <a:noFill/>
          <a:ln>
            <a:noFill/>
          </a:ln>
        </p:spPr>
      </p:pic>
      <p:sp>
        <p:nvSpPr>
          <p:cNvPr id="58" name="Google Shape;58;p14"/>
          <p:cNvSpPr txBox="1"/>
          <p:nvPr>
            <p:ph type="title"/>
          </p:nvPr>
        </p:nvSpPr>
        <p:spPr>
          <a:xfrm>
            <a:off x="4960900" y="1453375"/>
            <a:ext cx="3162600" cy="365700"/>
          </a:xfrm>
          <a:prstGeom prst="rect">
            <a:avLst/>
          </a:prstGeom>
          <a:noFill/>
        </p:spPr>
        <p:txBody>
          <a:bodyPr anchorCtr="0" anchor="ctr" bIns="91425" lIns="91425" spcFirstLastPara="1" rIns="91425" wrap="square" tIns="91425">
            <a:normAutofit/>
          </a:bodyPr>
          <a:lstStyle>
            <a:lvl1pPr lvl="0" algn="r">
              <a:spcBef>
                <a:spcPts val="0"/>
              </a:spcBef>
              <a:spcAft>
                <a:spcPts val="0"/>
              </a:spcAft>
              <a:buClr>
                <a:schemeClr val="accent2"/>
              </a:buClr>
              <a:buSzPts val="3000"/>
              <a:buNone/>
              <a:defRPr sz="3000">
                <a:solidFill>
                  <a:schemeClr val="dk2"/>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59" name="Google Shape;59;p14"/>
          <p:cNvSpPr txBox="1"/>
          <p:nvPr>
            <p:ph idx="1" type="subTitle"/>
          </p:nvPr>
        </p:nvSpPr>
        <p:spPr>
          <a:xfrm>
            <a:off x="4960900" y="2115375"/>
            <a:ext cx="3162600" cy="1217700"/>
          </a:xfrm>
          <a:prstGeom prst="rect">
            <a:avLst/>
          </a:prstGeom>
        </p:spPr>
        <p:txBody>
          <a:bodyPr anchorCtr="0" anchor="ctr" bIns="91425" lIns="91425" spcFirstLastPara="1" rIns="91425" wrap="square" tIns="91425">
            <a:normAutofit/>
          </a:bodyPr>
          <a:lstStyle>
            <a:lvl1pPr lvl="0" algn="r">
              <a:lnSpc>
                <a:spcPct val="100000"/>
              </a:lnSpc>
              <a:spcBef>
                <a:spcPts val="0"/>
              </a:spcBef>
              <a:spcAft>
                <a:spcPts val="0"/>
              </a:spcAft>
              <a:buNone/>
              <a:defRPr sz="1600"/>
            </a:lvl1pPr>
            <a:lvl2pPr lvl="1" algn="r">
              <a:lnSpc>
                <a:spcPct val="100000"/>
              </a:lnSpc>
              <a:spcBef>
                <a:spcPts val="1200"/>
              </a:spcBef>
              <a:spcAft>
                <a:spcPts val="0"/>
              </a:spcAft>
              <a:buNone/>
              <a:defRPr sz="1600"/>
            </a:lvl2pPr>
            <a:lvl3pPr lvl="2" algn="r">
              <a:lnSpc>
                <a:spcPct val="100000"/>
              </a:lnSpc>
              <a:spcBef>
                <a:spcPts val="1200"/>
              </a:spcBef>
              <a:spcAft>
                <a:spcPts val="0"/>
              </a:spcAft>
              <a:buNone/>
              <a:defRPr sz="1600"/>
            </a:lvl3pPr>
            <a:lvl4pPr lvl="3" algn="r">
              <a:lnSpc>
                <a:spcPct val="100000"/>
              </a:lnSpc>
              <a:spcBef>
                <a:spcPts val="1200"/>
              </a:spcBef>
              <a:spcAft>
                <a:spcPts val="0"/>
              </a:spcAft>
              <a:buNone/>
              <a:defRPr sz="1600"/>
            </a:lvl4pPr>
            <a:lvl5pPr lvl="4" algn="r">
              <a:lnSpc>
                <a:spcPct val="100000"/>
              </a:lnSpc>
              <a:spcBef>
                <a:spcPts val="1200"/>
              </a:spcBef>
              <a:spcAft>
                <a:spcPts val="0"/>
              </a:spcAft>
              <a:buNone/>
              <a:defRPr sz="1600"/>
            </a:lvl5pPr>
            <a:lvl6pPr lvl="5" algn="r">
              <a:lnSpc>
                <a:spcPct val="100000"/>
              </a:lnSpc>
              <a:spcBef>
                <a:spcPts val="1200"/>
              </a:spcBef>
              <a:spcAft>
                <a:spcPts val="0"/>
              </a:spcAft>
              <a:buNone/>
              <a:defRPr sz="1600"/>
            </a:lvl6pPr>
            <a:lvl7pPr lvl="6" algn="r">
              <a:lnSpc>
                <a:spcPct val="100000"/>
              </a:lnSpc>
              <a:spcBef>
                <a:spcPts val="1200"/>
              </a:spcBef>
              <a:spcAft>
                <a:spcPts val="0"/>
              </a:spcAft>
              <a:buNone/>
              <a:defRPr sz="1600"/>
            </a:lvl7pPr>
            <a:lvl8pPr lvl="7" algn="r">
              <a:lnSpc>
                <a:spcPct val="100000"/>
              </a:lnSpc>
              <a:spcBef>
                <a:spcPts val="1200"/>
              </a:spcBef>
              <a:spcAft>
                <a:spcPts val="0"/>
              </a:spcAft>
              <a:buNone/>
              <a:defRPr sz="1600"/>
            </a:lvl8pPr>
            <a:lvl9pPr lvl="8" algn="r">
              <a:lnSpc>
                <a:spcPct val="100000"/>
              </a:lnSpc>
              <a:spcBef>
                <a:spcPts val="1200"/>
              </a:spcBef>
              <a:spcAft>
                <a:spcPts val="1200"/>
              </a:spcAft>
              <a:buNone/>
              <a:defRPr sz="1600"/>
            </a:lvl9pPr>
          </a:lstStyle>
          <a:p/>
        </p:txBody>
      </p:sp>
      <p:sp>
        <p:nvSpPr>
          <p:cNvPr id="60" name="Google Shape;60;p14"/>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SECTION_HEADER_1_1_1_1_3">
    <p:bg>
      <p:bgPr>
        <a:solidFill>
          <a:schemeClr val="lt2"/>
        </a:solidFill>
      </p:bgPr>
    </p:bg>
    <p:spTree>
      <p:nvGrpSpPr>
        <p:cNvPr id="61" name="Shape 61"/>
        <p:cNvGrpSpPr/>
        <p:nvPr/>
      </p:nvGrpSpPr>
      <p:grpSpPr>
        <a:xfrm>
          <a:off x="0" y="0"/>
          <a:ext cx="0" cy="0"/>
          <a:chOff x="0" y="0"/>
          <a:chExt cx="0" cy="0"/>
        </a:xfrm>
      </p:grpSpPr>
      <p:pic>
        <p:nvPicPr>
          <p:cNvPr id="62" name="Google Shape;62;p15"/>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63" name="Google Shape;63;p15"/>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64" name="Google Shape;64;p15"/>
          <p:cNvSpPr txBox="1"/>
          <p:nvPr>
            <p:ph idx="1" type="subTitle"/>
          </p:nvPr>
        </p:nvSpPr>
        <p:spPr>
          <a:xfrm>
            <a:off x="3778350" y="1424950"/>
            <a:ext cx="4006800" cy="714600"/>
          </a:xfrm>
          <a:prstGeom prst="rect">
            <a:avLst/>
          </a:prstGeom>
        </p:spPr>
        <p:txBody>
          <a:bodyPr anchorCtr="0" anchor="ctr" bIns="91425" lIns="91425" spcFirstLastPara="1" rIns="91425" wrap="square" tIns="91425">
            <a:normAutofit/>
          </a:bodyPr>
          <a:lstStyle>
            <a:lvl1pPr lvl="0">
              <a:lnSpc>
                <a:spcPct val="100000"/>
              </a:lnSpc>
              <a:spcBef>
                <a:spcPts val="0"/>
              </a:spcBef>
              <a:spcAft>
                <a:spcPts val="0"/>
              </a:spcAft>
              <a:buNone/>
              <a:defRPr sz="1400"/>
            </a:lvl1pPr>
            <a:lvl2pPr lvl="1">
              <a:lnSpc>
                <a:spcPct val="100000"/>
              </a:lnSpc>
              <a:spcBef>
                <a:spcPts val="0"/>
              </a:spcBef>
              <a:spcAft>
                <a:spcPts val="0"/>
              </a:spcAft>
              <a:buNone/>
              <a:defRPr sz="1400"/>
            </a:lvl2pPr>
            <a:lvl3pPr lvl="2">
              <a:lnSpc>
                <a:spcPct val="100000"/>
              </a:lnSpc>
              <a:spcBef>
                <a:spcPts val="0"/>
              </a:spcBef>
              <a:spcAft>
                <a:spcPts val="0"/>
              </a:spcAft>
              <a:buNone/>
              <a:defRPr sz="1400"/>
            </a:lvl3pPr>
            <a:lvl4pPr lvl="3">
              <a:lnSpc>
                <a:spcPct val="100000"/>
              </a:lnSpc>
              <a:spcBef>
                <a:spcPts val="0"/>
              </a:spcBef>
              <a:spcAft>
                <a:spcPts val="0"/>
              </a:spcAft>
              <a:buNone/>
              <a:defRPr sz="1400"/>
            </a:lvl4pPr>
            <a:lvl5pPr lvl="4">
              <a:lnSpc>
                <a:spcPct val="100000"/>
              </a:lnSpc>
              <a:spcBef>
                <a:spcPts val="0"/>
              </a:spcBef>
              <a:spcAft>
                <a:spcPts val="0"/>
              </a:spcAft>
              <a:buNone/>
              <a:defRPr sz="1400"/>
            </a:lvl5pPr>
            <a:lvl6pPr lvl="5">
              <a:lnSpc>
                <a:spcPct val="100000"/>
              </a:lnSpc>
              <a:spcBef>
                <a:spcPts val="0"/>
              </a:spcBef>
              <a:spcAft>
                <a:spcPts val="0"/>
              </a:spcAft>
              <a:buNone/>
              <a:defRPr sz="1400"/>
            </a:lvl6pPr>
            <a:lvl7pPr lvl="6">
              <a:lnSpc>
                <a:spcPct val="100000"/>
              </a:lnSpc>
              <a:spcBef>
                <a:spcPts val="0"/>
              </a:spcBef>
              <a:spcAft>
                <a:spcPts val="0"/>
              </a:spcAft>
              <a:buNone/>
              <a:defRPr sz="1400"/>
            </a:lvl7pPr>
            <a:lvl8pPr lvl="7">
              <a:lnSpc>
                <a:spcPct val="100000"/>
              </a:lnSpc>
              <a:spcBef>
                <a:spcPts val="0"/>
              </a:spcBef>
              <a:spcAft>
                <a:spcPts val="0"/>
              </a:spcAft>
              <a:buNone/>
              <a:defRPr sz="1400"/>
            </a:lvl8pPr>
            <a:lvl9pPr lvl="8">
              <a:lnSpc>
                <a:spcPct val="100000"/>
              </a:lnSpc>
              <a:spcBef>
                <a:spcPts val="0"/>
              </a:spcBef>
              <a:spcAft>
                <a:spcPts val="0"/>
              </a:spcAft>
              <a:buNone/>
              <a:defRPr sz="1400"/>
            </a:lvl9pPr>
          </a:lstStyle>
          <a:p/>
        </p:txBody>
      </p:sp>
      <p:sp>
        <p:nvSpPr>
          <p:cNvPr id="65" name="Google Shape;65;p15"/>
          <p:cNvSpPr txBox="1"/>
          <p:nvPr>
            <p:ph idx="2" type="subTitle"/>
          </p:nvPr>
        </p:nvSpPr>
        <p:spPr>
          <a:xfrm>
            <a:off x="3778350" y="3535450"/>
            <a:ext cx="4006800" cy="714600"/>
          </a:xfrm>
          <a:prstGeom prst="rect">
            <a:avLst/>
          </a:prstGeom>
        </p:spPr>
        <p:txBody>
          <a:bodyPr anchorCtr="0" anchor="ctr" bIns="91425" lIns="91425" spcFirstLastPara="1" rIns="91425" wrap="square" tIns="91425">
            <a:normAutofit/>
          </a:bodyPr>
          <a:lstStyle>
            <a:lvl1pPr lvl="0">
              <a:lnSpc>
                <a:spcPct val="100000"/>
              </a:lnSpc>
              <a:spcBef>
                <a:spcPts val="0"/>
              </a:spcBef>
              <a:spcAft>
                <a:spcPts val="0"/>
              </a:spcAft>
              <a:buNone/>
              <a:defRPr sz="1400"/>
            </a:lvl1pPr>
            <a:lvl2pPr lvl="1">
              <a:lnSpc>
                <a:spcPct val="100000"/>
              </a:lnSpc>
              <a:spcBef>
                <a:spcPts val="0"/>
              </a:spcBef>
              <a:spcAft>
                <a:spcPts val="0"/>
              </a:spcAft>
              <a:buNone/>
              <a:defRPr sz="1400"/>
            </a:lvl2pPr>
            <a:lvl3pPr lvl="2">
              <a:lnSpc>
                <a:spcPct val="100000"/>
              </a:lnSpc>
              <a:spcBef>
                <a:spcPts val="0"/>
              </a:spcBef>
              <a:spcAft>
                <a:spcPts val="0"/>
              </a:spcAft>
              <a:buNone/>
              <a:defRPr sz="1400"/>
            </a:lvl3pPr>
            <a:lvl4pPr lvl="3">
              <a:lnSpc>
                <a:spcPct val="100000"/>
              </a:lnSpc>
              <a:spcBef>
                <a:spcPts val="0"/>
              </a:spcBef>
              <a:spcAft>
                <a:spcPts val="0"/>
              </a:spcAft>
              <a:buNone/>
              <a:defRPr sz="1400"/>
            </a:lvl4pPr>
            <a:lvl5pPr lvl="4">
              <a:lnSpc>
                <a:spcPct val="100000"/>
              </a:lnSpc>
              <a:spcBef>
                <a:spcPts val="0"/>
              </a:spcBef>
              <a:spcAft>
                <a:spcPts val="0"/>
              </a:spcAft>
              <a:buNone/>
              <a:defRPr sz="1400"/>
            </a:lvl5pPr>
            <a:lvl6pPr lvl="5">
              <a:lnSpc>
                <a:spcPct val="100000"/>
              </a:lnSpc>
              <a:spcBef>
                <a:spcPts val="0"/>
              </a:spcBef>
              <a:spcAft>
                <a:spcPts val="0"/>
              </a:spcAft>
              <a:buNone/>
              <a:defRPr sz="1400"/>
            </a:lvl6pPr>
            <a:lvl7pPr lvl="6">
              <a:lnSpc>
                <a:spcPct val="100000"/>
              </a:lnSpc>
              <a:spcBef>
                <a:spcPts val="0"/>
              </a:spcBef>
              <a:spcAft>
                <a:spcPts val="0"/>
              </a:spcAft>
              <a:buNone/>
              <a:defRPr sz="1400"/>
            </a:lvl7pPr>
            <a:lvl8pPr lvl="7">
              <a:lnSpc>
                <a:spcPct val="100000"/>
              </a:lnSpc>
              <a:spcBef>
                <a:spcPts val="0"/>
              </a:spcBef>
              <a:spcAft>
                <a:spcPts val="0"/>
              </a:spcAft>
              <a:buNone/>
              <a:defRPr sz="1400"/>
            </a:lvl8pPr>
            <a:lvl9pPr lvl="8">
              <a:lnSpc>
                <a:spcPct val="100000"/>
              </a:lnSpc>
              <a:spcBef>
                <a:spcPts val="0"/>
              </a:spcBef>
              <a:spcAft>
                <a:spcPts val="0"/>
              </a:spcAft>
              <a:buNone/>
              <a:defRPr sz="1400"/>
            </a:lvl9pPr>
          </a:lstStyle>
          <a:p/>
        </p:txBody>
      </p:sp>
      <p:sp>
        <p:nvSpPr>
          <p:cNvPr id="66" name="Google Shape;66;p15"/>
          <p:cNvSpPr txBox="1"/>
          <p:nvPr>
            <p:ph idx="3" type="subTitle"/>
          </p:nvPr>
        </p:nvSpPr>
        <p:spPr>
          <a:xfrm>
            <a:off x="3778350" y="2491300"/>
            <a:ext cx="4006800" cy="714600"/>
          </a:xfrm>
          <a:prstGeom prst="rect">
            <a:avLst/>
          </a:prstGeom>
        </p:spPr>
        <p:txBody>
          <a:bodyPr anchorCtr="0" anchor="ctr" bIns="91425" lIns="91425" spcFirstLastPara="1" rIns="91425" wrap="square" tIns="91425">
            <a:normAutofit/>
          </a:bodyPr>
          <a:lstStyle>
            <a:lvl1pPr lvl="0">
              <a:lnSpc>
                <a:spcPct val="100000"/>
              </a:lnSpc>
              <a:spcBef>
                <a:spcPts val="0"/>
              </a:spcBef>
              <a:spcAft>
                <a:spcPts val="0"/>
              </a:spcAft>
              <a:buNone/>
              <a:defRPr sz="1400"/>
            </a:lvl1pPr>
            <a:lvl2pPr lvl="1">
              <a:lnSpc>
                <a:spcPct val="100000"/>
              </a:lnSpc>
              <a:spcBef>
                <a:spcPts val="0"/>
              </a:spcBef>
              <a:spcAft>
                <a:spcPts val="0"/>
              </a:spcAft>
              <a:buNone/>
              <a:defRPr sz="1400"/>
            </a:lvl2pPr>
            <a:lvl3pPr lvl="2">
              <a:lnSpc>
                <a:spcPct val="100000"/>
              </a:lnSpc>
              <a:spcBef>
                <a:spcPts val="0"/>
              </a:spcBef>
              <a:spcAft>
                <a:spcPts val="0"/>
              </a:spcAft>
              <a:buNone/>
              <a:defRPr sz="1400"/>
            </a:lvl3pPr>
            <a:lvl4pPr lvl="3">
              <a:lnSpc>
                <a:spcPct val="100000"/>
              </a:lnSpc>
              <a:spcBef>
                <a:spcPts val="0"/>
              </a:spcBef>
              <a:spcAft>
                <a:spcPts val="0"/>
              </a:spcAft>
              <a:buNone/>
              <a:defRPr sz="1400"/>
            </a:lvl4pPr>
            <a:lvl5pPr lvl="4">
              <a:lnSpc>
                <a:spcPct val="100000"/>
              </a:lnSpc>
              <a:spcBef>
                <a:spcPts val="0"/>
              </a:spcBef>
              <a:spcAft>
                <a:spcPts val="0"/>
              </a:spcAft>
              <a:buNone/>
              <a:defRPr sz="1400"/>
            </a:lvl5pPr>
            <a:lvl6pPr lvl="5">
              <a:lnSpc>
                <a:spcPct val="100000"/>
              </a:lnSpc>
              <a:spcBef>
                <a:spcPts val="0"/>
              </a:spcBef>
              <a:spcAft>
                <a:spcPts val="0"/>
              </a:spcAft>
              <a:buNone/>
              <a:defRPr sz="1400"/>
            </a:lvl6pPr>
            <a:lvl7pPr lvl="6">
              <a:lnSpc>
                <a:spcPct val="100000"/>
              </a:lnSpc>
              <a:spcBef>
                <a:spcPts val="0"/>
              </a:spcBef>
              <a:spcAft>
                <a:spcPts val="0"/>
              </a:spcAft>
              <a:buNone/>
              <a:defRPr sz="1400"/>
            </a:lvl7pPr>
            <a:lvl8pPr lvl="7">
              <a:lnSpc>
                <a:spcPct val="100000"/>
              </a:lnSpc>
              <a:spcBef>
                <a:spcPts val="0"/>
              </a:spcBef>
              <a:spcAft>
                <a:spcPts val="0"/>
              </a:spcAft>
              <a:buNone/>
              <a:defRPr sz="1400"/>
            </a:lvl8pPr>
            <a:lvl9pPr lvl="8">
              <a:lnSpc>
                <a:spcPct val="100000"/>
              </a:lnSpc>
              <a:spcBef>
                <a:spcPts val="0"/>
              </a:spcBef>
              <a:spcAft>
                <a:spcPts val="0"/>
              </a:spcAft>
              <a:buNone/>
              <a:defRPr sz="1400"/>
            </a:lvl9pPr>
          </a:lstStyle>
          <a:p/>
        </p:txBody>
      </p:sp>
      <p:sp>
        <p:nvSpPr>
          <p:cNvPr id="67" name="Google Shape;67;p15"/>
          <p:cNvSpPr txBox="1"/>
          <p:nvPr>
            <p:ph type="title"/>
          </p:nvPr>
        </p:nvSpPr>
        <p:spPr>
          <a:xfrm>
            <a:off x="1978350" y="1599552"/>
            <a:ext cx="1800000" cy="365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68" name="Google Shape;68;p15"/>
          <p:cNvSpPr txBox="1"/>
          <p:nvPr>
            <p:ph idx="4" type="title"/>
          </p:nvPr>
        </p:nvSpPr>
        <p:spPr>
          <a:xfrm>
            <a:off x="1978350" y="3709902"/>
            <a:ext cx="1800000" cy="365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69" name="Google Shape;69;p15"/>
          <p:cNvSpPr txBox="1"/>
          <p:nvPr>
            <p:ph idx="5" type="title"/>
          </p:nvPr>
        </p:nvSpPr>
        <p:spPr>
          <a:xfrm>
            <a:off x="1978350" y="2654727"/>
            <a:ext cx="1800000" cy="365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2"/>
              </a:buClr>
              <a:buSzPts val="1800"/>
              <a:buNone/>
              <a:defRPr sz="2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70" name="Google Shape;70;p15"/>
          <p:cNvSpPr txBox="1"/>
          <p:nvPr>
            <p:ph idx="6" type="title"/>
          </p:nvPr>
        </p:nvSpPr>
        <p:spPr>
          <a:xfrm>
            <a:off x="714125" y="544075"/>
            <a:ext cx="7715700" cy="365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2"/>
              </a:buClr>
              <a:buSzPts val="2400"/>
              <a:buNone/>
              <a:defRPr sz="3000"/>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p:txBody>
      </p:sp>
      <p:sp>
        <p:nvSpPr>
          <p:cNvPr id="71" name="Google Shape;71;p15"/>
          <p:cNvSpPr/>
          <p:nvPr/>
        </p:nvSpPr>
        <p:spPr>
          <a:xfrm flipH="1">
            <a:off x="226985" y="206940"/>
            <a:ext cx="8690031" cy="4729620"/>
          </a:xfrm>
          <a:custGeom>
            <a:rect b="b" l="l" r="r" t="t"/>
            <a:pathLst>
              <a:path extrusionOk="0" fill="none" h="182031" w="284476">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cap="rnd" cmpd="sng" w="269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bg>
      <p:bgPr>
        <a:solidFill>
          <a:schemeClr val="dk1"/>
        </a:solidFill>
      </p:bgPr>
    </p:bg>
    <p:spTree>
      <p:nvGrpSpPr>
        <p:cNvPr id="72" name="Shape 72"/>
        <p:cNvGrpSpPr/>
        <p:nvPr/>
      </p:nvGrpSpPr>
      <p:grpSpPr>
        <a:xfrm>
          <a:off x="0" y="0"/>
          <a:ext cx="0" cy="0"/>
          <a:chOff x="0" y="0"/>
          <a:chExt cx="0" cy="0"/>
        </a:xfrm>
      </p:grpSpPr>
      <p:grpSp>
        <p:nvGrpSpPr>
          <p:cNvPr id="73" name="Google Shape;73;p16"/>
          <p:cNvGrpSpPr/>
          <p:nvPr/>
        </p:nvGrpSpPr>
        <p:grpSpPr>
          <a:xfrm>
            <a:off x="-35275" y="-31835"/>
            <a:ext cx="9214549" cy="5207170"/>
            <a:chOff x="-35275" y="-31835"/>
            <a:chExt cx="9214549" cy="5207170"/>
          </a:xfrm>
        </p:grpSpPr>
        <p:grpSp>
          <p:nvGrpSpPr>
            <p:cNvPr id="74" name="Google Shape;74;p16"/>
            <p:cNvGrpSpPr/>
            <p:nvPr/>
          </p:nvGrpSpPr>
          <p:grpSpPr>
            <a:xfrm>
              <a:off x="-35275" y="-31835"/>
              <a:ext cx="4607271" cy="2603603"/>
              <a:chOff x="987999" y="461925"/>
              <a:chExt cx="1514404" cy="1507151"/>
            </a:xfrm>
          </p:grpSpPr>
          <p:grpSp>
            <p:nvGrpSpPr>
              <p:cNvPr id="75" name="Google Shape;75;p16"/>
              <p:cNvGrpSpPr/>
              <p:nvPr/>
            </p:nvGrpSpPr>
            <p:grpSpPr>
              <a:xfrm>
                <a:off x="987999" y="461925"/>
                <a:ext cx="1514401" cy="1506302"/>
                <a:chOff x="987999" y="461925"/>
                <a:chExt cx="1514401" cy="1506302"/>
              </a:xfrm>
            </p:grpSpPr>
            <p:cxnSp>
              <p:nvCxnSpPr>
                <p:cNvPr id="76" name="Google Shape;76;p16"/>
                <p:cNvCxnSpPr/>
                <p:nvPr/>
              </p:nvCxnSpPr>
              <p:spPr>
                <a:xfrm>
                  <a:off x="9879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77" name="Google Shape;77;p16"/>
                <p:cNvCxnSpPr/>
                <p:nvPr/>
              </p:nvCxnSpPr>
              <p:spPr>
                <a:xfrm>
                  <a:off x="11772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78" name="Google Shape;78;p16"/>
                <p:cNvCxnSpPr/>
                <p:nvPr/>
              </p:nvCxnSpPr>
              <p:spPr>
                <a:xfrm>
                  <a:off x="13665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79" name="Google Shape;79;p16"/>
                <p:cNvCxnSpPr/>
                <p:nvPr/>
              </p:nvCxnSpPr>
              <p:spPr>
                <a:xfrm>
                  <a:off x="15558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80" name="Google Shape;80;p16"/>
                <p:cNvCxnSpPr/>
                <p:nvPr/>
              </p:nvCxnSpPr>
              <p:spPr>
                <a:xfrm>
                  <a:off x="17451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81" name="Google Shape;81;p16"/>
                <p:cNvCxnSpPr/>
                <p:nvPr/>
              </p:nvCxnSpPr>
              <p:spPr>
                <a:xfrm>
                  <a:off x="19344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82" name="Google Shape;82;p16"/>
                <p:cNvCxnSpPr/>
                <p:nvPr/>
              </p:nvCxnSpPr>
              <p:spPr>
                <a:xfrm>
                  <a:off x="21237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83" name="Google Shape;83;p16"/>
                <p:cNvCxnSpPr/>
                <p:nvPr/>
              </p:nvCxnSpPr>
              <p:spPr>
                <a:xfrm>
                  <a:off x="23130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84" name="Google Shape;84;p16"/>
                <p:cNvCxnSpPr/>
                <p:nvPr/>
              </p:nvCxnSpPr>
              <p:spPr>
                <a:xfrm>
                  <a:off x="2502400" y="461925"/>
                  <a:ext cx="0" cy="1506300"/>
                </a:xfrm>
                <a:prstGeom prst="straightConnector1">
                  <a:avLst/>
                </a:prstGeom>
                <a:noFill/>
                <a:ln cap="flat" cmpd="sng" w="9525">
                  <a:solidFill>
                    <a:schemeClr val="dk2"/>
                  </a:solidFill>
                  <a:prstDash val="solid"/>
                  <a:round/>
                  <a:headEnd len="sm" w="sm" type="none"/>
                  <a:tailEnd len="sm" w="sm" type="none"/>
                </a:ln>
              </p:spPr>
            </p:cxnSp>
          </p:grpSp>
          <p:grpSp>
            <p:nvGrpSpPr>
              <p:cNvPr id="85" name="Google Shape;85;p16"/>
              <p:cNvGrpSpPr/>
              <p:nvPr/>
            </p:nvGrpSpPr>
            <p:grpSpPr>
              <a:xfrm>
                <a:off x="987999" y="461927"/>
                <a:ext cx="1514404" cy="1507149"/>
                <a:chOff x="987999" y="461927"/>
                <a:chExt cx="1514404" cy="1507149"/>
              </a:xfrm>
            </p:grpSpPr>
            <p:cxnSp>
              <p:nvCxnSpPr>
                <p:cNvPr id="86" name="Google Shape;86;p16"/>
                <p:cNvCxnSpPr/>
                <p:nvPr/>
              </p:nvCxnSpPr>
              <p:spPr>
                <a:xfrm>
                  <a:off x="988003" y="461927"/>
                  <a:ext cx="1514400" cy="0"/>
                </a:xfrm>
                <a:prstGeom prst="straightConnector1">
                  <a:avLst/>
                </a:prstGeom>
                <a:noFill/>
                <a:ln cap="flat" cmpd="sng" w="9525">
                  <a:solidFill>
                    <a:schemeClr val="dk2"/>
                  </a:solidFill>
                  <a:prstDash val="solid"/>
                  <a:round/>
                  <a:headEnd len="sm" w="sm" type="none"/>
                  <a:tailEnd len="sm" w="sm" type="none"/>
                </a:ln>
              </p:spPr>
            </p:cxnSp>
            <p:cxnSp>
              <p:nvCxnSpPr>
                <p:cNvPr id="87" name="Google Shape;87;p16"/>
                <p:cNvCxnSpPr/>
                <p:nvPr/>
              </p:nvCxnSpPr>
              <p:spPr>
                <a:xfrm>
                  <a:off x="987999" y="677235"/>
                  <a:ext cx="1514400" cy="0"/>
                </a:xfrm>
                <a:prstGeom prst="straightConnector1">
                  <a:avLst/>
                </a:prstGeom>
                <a:noFill/>
                <a:ln cap="flat" cmpd="sng" w="9525">
                  <a:solidFill>
                    <a:schemeClr val="dk2"/>
                  </a:solidFill>
                  <a:prstDash val="solid"/>
                  <a:round/>
                  <a:headEnd len="sm" w="sm" type="none"/>
                  <a:tailEnd len="sm" w="sm" type="none"/>
                </a:ln>
              </p:spPr>
            </p:cxnSp>
            <p:cxnSp>
              <p:nvCxnSpPr>
                <p:cNvPr id="88" name="Google Shape;88;p16"/>
                <p:cNvCxnSpPr/>
                <p:nvPr/>
              </p:nvCxnSpPr>
              <p:spPr>
                <a:xfrm>
                  <a:off x="987999" y="892542"/>
                  <a:ext cx="1514400" cy="0"/>
                </a:xfrm>
                <a:prstGeom prst="straightConnector1">
                  <a:avLst/>
                </a:prstGeom>
                <a:noFill/>
                <a:ln cap="flat" cmpd="sng" w="9525">
                  <a:solidFill>
                    <a:schemeClr val="dk2"/>
                  </a:solidFill>
                  <a:prstDash val="solid"/>
                  <a:round/>
                  <a:headEnd len="sm" w="sm" type="none"/>
                  <a:tailEnd len="sm" w="sm" type="none"/>
                </a:ln>
              </p:spPr>
            </p:cxnSp>
            <p:cxnSp>
              <p:nvCxnSpPr>
                <p:cNvPr id="89" name="Google Shape;89;p16"/>
                <p:cNvCxnSpPr/>
                <p:nvPr/>
              </p:nvCxnSpPr>
              <p:spPr>
                <a:xfrm>
                  <a:off x="987999" y="1107848"/>
                  <a:ext cx="1514400" cy="0"/>
                </a:xfrm>
                <a:prstGeom prst="straightConnector1">
                  <a:avLst/>
                </a:prstGeom>
                <a:noFill/>
                <a:ln cap="flat" cmpd="sng" w="9525">
                  <a:solidFill>
                    <a:schemeClr val="dk2"/>
                  </a:solidFill>
                  <a:prstDash val="solid"/>
                  <a:round/>
                  <a:headEnd len="sm" w="sm" type="none"/>
                  <a:tailEnd len="sm" w="sm" type="none"/>
                </a:ln>
              </p:spPr>
            </p:cxnSp>
            <p:cxnSp>
              <p:nvCxnSpPr>
                <p:cNvPr id="90" name="Google Shape;90;p16"/>
                <p:cNvCxnSpPr/>
                <p:nvPr/>
              </p:nvCxnSpPr>
              <p:spPr>
                <a:xfrm>
                  <a:off x="987999" y="1323155"/>
                  <a:ext cx="1514400" cy="0"/>
                </a:xfrm>
                <a:prstGeom prst="straightConnector1">
                  <a:avLst/>
                </a:prstGeom>
                <a:noFill/>
                <a:ln cap="flat" cmpd="sng" w="9525">
                  <a:solidFill>
                    <a:schemeClr val="dk2"/>
                  </a:solidFill>
                  <a:prstDash val="solid"/>
                  <a:round/>
                  <a:headEnd len="sm" w="sm" type="none"/>
                  <a:tailEnd len="sm" w="sm" type="none"/>
                </a:ln>
              </p:spPr>
            </p:cxnSp>
            <p:cxnSp>
              <p:nvCxnSpPr>
                <p:cNvPr id="91" name="Google Shape;91;p16"/>
                <p:cNvCxnSpPr/>
                <p:nvPr/>
              </p:nvCxnSpPr>
              <p:spPr>
                <a:xfrm>
                  <a:off x="987999" y="1538461"/>
                  <a:ext cx="1514400" cy="0"/>
                </a:xfrm>
                <a:prstGeom prst="straightConnector1">
                  <a:avLst/>
                </a:prstGeom>
                <a:noFill/>
                <a:ln cap="flat" cmpd="sng" w="9525">
                  <a:solidFill>
                    <a:schemeClr val="dk2"/>
                  </a:solidFill>
                  <a:prstDash val="solid"/>
                  <a:round/>
                  <a:headEnd len="sm" w="sm" type="none"/>
                  <a:tailEnd len="sm" w="sm" type="none"/>
                </a:ln>
              </p:spPr>
            </p:cxnSp>
            <p:cxnSp>
              <p:nvCxnSpPr>
                <p:cNvPr id="92" name="Google Shape;92;p16"/>
                <p:cNvCxnSpPr/>
                <p:nvPr/>
              </p:nvCxnSpPr>
              <p:spPr>
                <a:xfrm>
                  <a:off x="987999" y="1753768"/>
                  <a:ext cx="1514400" cy="0"/>
                </a:xfrm>
                <a:prstGeom prst="straightConnector1">
                  <a:avLst/>
                </a:prstGeom>
                <a:noFill/>
                <a:ln cap="flat" cmpd="sng" w="9525">
                  <a:solidFill>
                    <a:schemeClr val="dk2"/>
                  </a:solidFill>
                  <a:prstDash val="solid"/>
                  <a:round/>
                  <a:headEnd len="sm" w="sm" type="none"/>
                  <a:tailEnd len="sm" w="sm" type="none"/>
                </a:ln>
              </p:spPr>
            </p:cxnSp>
            <p:cxnSp>
              <p:nvCxnSpPr>
                <p:cNvPr id="93" name="Google Shape;93;p16"/>
                <p:cNvCxnSpPr/>
                <p:nvPr/>
              </p:nvCxnSpPr>
              <p:spPr>
                <a:xfrm>
                  <a:off x="988003" y="1969076"/>
                  <a:ext cx="1514400" cy="0"/>
                </a:xfrm>
                <a:prstGeom prst="straightConnector1">
                  <a:avLst/>
                </a:prstGeom>
                <a:noFill/>
                <a:ln cap="flat" cmpd="sng" w="9525">
                  <a:solidFill>
                    <a:schemeClr val="dk2"/>
                  </a:solidFill>
                  <a:prstDash val="solid"/>
                  <a:round/>
                  <a:headEnd len="sm" w="sm" type="none"/>
                  <a:tailEnd len="sm" w="sm" type="none"/>
                </a:ln>
              </p:spPr>
            </p:cxnSp>
          </p:grpSp>
        </p:grpSp>
        <p:grpSp>
          <p:nvGrpSpPr>
            <p:cNvPr id="94" name="Google Shape;94;p16"/>
            <p:cNvGrpSpPr/>
            <p:nvPr/>
          </p:nvGrpSpPr>
          <p:grpSpPr>
            <a:xfrm>
              <a:off x="4572003" y="-31835"/>
              <a:ext cx="4607271" cy="2603603"/>
              <a:chOff x="987999" y="461925"/>
              <a:chExt cx="1514404" cy="1507151"/>
            </a:xfrm>
          </p:grpSpPr>
          <p:grpSp>
            <p:nvGrpSpPr>
              <p:cNvPr id="95" name="Google Shape;95;p16"/>
              <p:cNvGrpSpPr/>
              <p:nvPr/>
            </p:nvGrpSpPr>
            <p:grpSpPr>
              <a:xfrm>
                <a:off x="987999" y="461925"/>
                <a:ext cx="1514401" cy="1506302"/>
                <a:chOff x="987999" y="461925"/>
                <a:chExt cx="1514401" cy="1506302"/>
              </a:xfrm>
            </p:grpSpPr>
            <p:cxnSp>
              <p:nvCxnSpPr>
                <p:cNvPr id="96" name="Google Shape;96;p16"/>
                <p:cNvCxnSpPr/>
                <p:nvPr/>
              </p:nvCxnSpPr>
              <p:spPr>
                <a:xfrm>
                  <a:off x="9879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97" name="Google Shape;97;p16"/>
                <p:cNvCxnSpPr/>
                <p:nvPr/>
              </p:nvCxnSpPr>
              <p:spPr>
                <a:xfrm>
                  <a:off x="11772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98" name="Google Shape;98;p16"/>
                <p:cNvCxnSpPr/>
                <p:nvPr/>
              </p:nvCxnSpPr>
              <p:spPr>
                <a:xfrm>
                  <a:off x="13665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99" name="Google Shape;99;p16"/>
                <p:cNvCxnSpPr/>
                <p:nvPr/>
              </p:nvCxnSpPr>
              <p:spPr>
                <a:xfrm>
                  <a:off x="15558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00" name="Google Shape;100;p16"/>
                <p:cNvCxnSpPr/>
                <p:nvPr/>
              </p:nvCxnSpPr>
              <p:spPr>
                <a:xfrm>
                  <a:off x="17451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01" name="Google Shape;101;p16"/>
                <p:cNvCxnSpPr/>
                <p:nvPr/>
              </p:nvCxnSpPr>
              <p:spPr>
                <a:xfrm>
                  <a:off x="19344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02" name="Google Shape;102;p16"/>
                <p:cNvCxnSpPr/>
                <p:nvPr/>
              </p:nvCxnSpPr>
              <p:spPr>
                <a:xfrm>
                  <a:off x="21237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03" name="Google Shape;103;p16"/>
                <p:cNvCxnSpPr/>
                <p:nvPr/>
              </p:nvCxnSpPr>
              <p:spPr>
                <a:xfrm>
                  <a:off x="23130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04" name="Google Shape;104;p16"/>
                <p:cNvCxnSpPr/>
                <p:nvPr/>
              </p:nvCxnSpPr>
              <p:spPr>
                <a:xfrm>
                  <a:off x="2502400" y="461925"/>
                  <a:ext cx="0" cy="1506300"/>
                </a:xfrm>
                <a:prstGeom prst="straightConnector1">
                  <a:avLst/>
                </a:prstGeom>
                <a:noFill/>
                <a:ln cap="flat" cmpd="sng" w="9525">
                  <a:solidFill>
                    <a:schemeClr val="dk2"/>
                  </a:solidFill>
                  <a:prstDash val="solid"/>
                  <a:round/>
                  <a:headEnd len="sm" w="sm" type="none"/>
                  <a:tailEnd len="sm" w="sm" type="none"/>
                </a:ln>
              </p:spPr>
            </p:cxnSp>
          </p:grpSp>
          <p:grpSp>
            <p:nvGrpSpPr>
              <p:cNvPr id="105" name="Google Shape;105;p16"/>
              <p:cNvGrpSpPr/>
              <p:nvPr/>
            </p:nvGrpSpPr>
            <p:grpSpPr>
              <a:xfrm>
                <a:off x="987999" y="461927"/>
                <a:ext cx="1514404" cy="1507149"/>
                <a:chOff x="987999" y="461927"/>
                <a:chExt cx="1514404" cy="1507149"/>
              </a:xfrm>
            </p:grpSpPr>
            <p:cxnSp>
              <p:nvCxnSpPr>
                <p:cNvPr id="106" name="Google Shape;106;p16"/>
                <p:cNvCxnSpPr/>
                <p:nvPr/>
              </p:nvCxnSpPr>
              <p:spPr>
                <a:xfrm>
                  <a:off x="988003" y="461927"/>
                  <a:ext cx="1514400" cy="0"/>
                </a:xfrm>
                <a:prstGeom prst="straightConnector1">
                  <a:avLst/>
                </a:prstGeom>
                <a:noFill/>
                <a:ln cap="flat" cmpd="sng" w="9525">
                  <a:solidFill>
                    <a:schemeClr val="dk2"/>
                  </a:solidFill>
                  <a:prstDash val="solid"/>
                  <a:round/>
                  <a:headEnd len="sm" w="sm" type="none"/>
                  <a:tailEnd len="sm" w="sm" type="none"/>
                </a:ln>
              </p:spPr>
            </p:cxnSp>
            <p:cxnSp>
              <p:nvCxnSpPr>
                <p:cNvPr id="107" name="Google Shape;107;p16"/>
                <p:cNvCxnSpPr/>
                <p:nvPr/>
              </p:nvCxnSpPr>
              <p:spPr>
                <a:xfrm>
                  <a:off x="987999" y="677235"/>
                  <a:ext cx="1514400" cy="0"/>
                </a:xfrm>
                <a:prstGeom prst="straightConnector1">
                  <a:avLst/>
                </a:prstGeom>
                <a:noFill/>
                <a:ln cap="flat" cmpd="sng" w="9525">
                  <a:solidFill>
                    <a:schemeClr val="dk2"/>
                  </a:solidFill>
                  <a:prstDash val="solid"/>
                  <a:round/>
                  <a:headEnd len="sm" w="sm" type="none"/>
                  <a:tailEnd len="sm" w="sm" type="none"/>
                </a:ln>
              </p:spPr>
            </p:cxnSp>
            <p:cxnSp>
              <p:nvCxnSpPr>
                <p:cNvPr id="108" name="Google Shape;108;p16"/>
                <p:cNvCxnSpPr/>
                <p:nvPr/>
              </p:nvCxnSpPr>
              <p:spPr>
                <a:xfrm>
                  <a:off x="987999" y="892542"/>
                  <a:ext cx="1514400" cy="0"/>
                </a:xfrm>
                <a:prstGeom prst="straightConnector1">
                  <a:avLst/>
                </a:prstGeom>
                <a:noFill/>
                <a:ln cap="flat" cmpd="sng" w="9525">
                  <a:solidFill>
                    <a:schemeClr val="dk2"/>
                  </a:solidFill>
                  <a:prstDash val="solid"/>
                  <a:round/>
                  <a:headEnd len="sm" w="sm" type="none"/>
                  <a:tailEnd len="sm" w="sm" type="none"/>
                </a:ln>
              </p:spPr>
            </p:cxnSp>
            <p:cxnSp>
              <p:nvCxnSpPr>
                <p:cNvPr id="109" name="Google Shape;109;p16"/>
                <p:cNvCxnSpPr/>
                <p:nvPr/>
              </p:nvCxnSpPr>
              <p:spPr>
                <a:xfrm>
                  <a:off x="987999" y="1107848"/>
                  <a:ext cx="1514400" cy="0"/>
                </a:xfrm>
                <a:prstGeom prst="straightConnector1">
                  <a:avLst/>
                </a:prstGeom>
                <a:noFill/>
                <a:ln cap="flat" cmpd="sng" w="9525">
                  <a:solidFill>
                    <a:schemeClr val="dk2"/>
                  </a:solidFill>
                  <a:prstDash val="solid"/>
                  <a:round/>
                  <a:headEnd len="sm" w="sm" type="none"/>
                  <a:tailEnd len="sm" w="sm" type="none"/>
                </a:ln>
              </p:spPr>
            </p:cxnSp>
            <p:cxnSp>
              <p:nvCxnSpPr>
                <p:cNvPr id="110" name="Google Shape;110;p16"/>
                <p:cNvCxnSpPr/>
                <p:nvPr/>
              </p:nvCxnSpPr>
              <p:spPr>
                <a:xfrm>
                  <a:off x="987999" y="1323155"/>
                  <a:ext cx="1514400" cy="0"/>
                </a:xfrm>
                <a:prstGeom prst="straightConnector1">
                  <a:avLst/>
                </a:prstGeom>
                <a:noFill/>
                <a:ln cap="flat" cmpd="sng" w="9525">
                  <a:solidFill>
                    <a:schemeClr val="dk2"/>
                  </a:solidFill>
                  <a:prstDash val="solid"/>
                  <a:round/>
                  <a:headEnd len="sm" w="sm" type="none"/>
                  <a:tailEnd len="sm" w="sm" type="none"/>
                </a:ln>
              </p:spPr>
            </p:cxnSp>
            <p:cxnSp>
              <p:nvCxnSpPr>
                <p:cNvPr id="111" name="Google Shape;111;p16"/>
                <p:cNvCxnSpPr/>
                <p:nvPr/>
              </p:nvCxnSpPr>
              <p:spPr>
                <a:xfrm>
                  <a:off x="987999" y="1538461"/>
                  <a:ext cx="1514400" cy="0"/>
                </a:xfrm>
                <a:prstGeom prst="straightConnector1">
                  <a:avLst/>
                </a:prstGeom>
                <a:noFill/>
                <a:ln cap="flat" cmpd="sng" w="9525">
                  <a:solidFill>
                    <a:schemeClr val="dk2"/>
                  </a:solidFill>
                  <a:prstDash val="solid"/>
                  <a:round/>
                  <a:headEnd len="sm" w="sm" type="none"/>
                  <a:tailEnd len="sm" w="sm" type="none"/>
                </a:ln>
              </p:spPr>
            </p:cxnSp>
            <p:cxnSp>
              <p:nvCxnSpPr>
                <p:cNvPr id="112" name="Google Shape;112;p16"/>
                <p:cNvCxnSpPr/>
                <p:nvPr/>
              </p:nvCxnSpPr>
              <p:spPr>
                <a:xfrm>
                  <a:off x="987999" y="1753768"/>
                  <a:ext cx="1514400" cy="0"/>
                </a:xfrm>
                <a:prstGeom prst="straightConnector1">
                  <a:avLst/>
                </a:prstGeom>
                <a:noFill/>
                <a:ln cap="flat" cmpd="sng" w="9525">
                  <a:solidFill>
                    <a:schemeClr val="dk2"/>
                  </a:solidFill>
                  <a:prstDash val="solid"/>
                  <a:round/>
                  <a:headEnd len="sm" w="sm" type="none"/>
                  <a:tailEnd len="sm" w="sm" type="none"/>
                </a:ln>
              </p:spPr>
            </p:cxnSp>
            <p:cxnSp>
              <p:nvCxnSpPr>
                <p:cNvPr id="113" name="Google Shape;113;p16"/>
                <p:cNvCxnSpPr/>
                <p:nvPr/>
              </p:nvCxnSpPr>
              <p:spPr>
                <a:xfrm>
                  <a:off x="988003" y="1969076"/>
                  <a:ext cx="1514400" cy="0"/>
                </a:xfrm>
                <a:prstGeom prst="straightConnector1">
                  <a:avLst/>
                </a:prstGeom>
                <a:noFill/>
                <a:ln cap="flat" cmpd="sng" w="9525">
                  <a:solidFill>
                    <a:schemeClr val="dk2"/>
                  </a:solidFill>
                  <a:prstDash val="solid"/>
                  <a:round/>
                  <a:headEnd len="sm" w="sm" type="none"/>
                  <a:tailEnd len="sm" w="sm" type="none"/>
                </a:ln>
              </p:spPr>
            </p:cxnSp>
          </p:grpSp>
        </p:grpSp>
        <p:grpSp>
          <p:nvGrpSpPr>
            <p:cNvPr id="114" name="Google Shape;114;p16"/>
            <p:cNvGrpSpPr/>
            <p:nvPr/>
          </p:nvGrpSpPr>
          <p:grpSpPr>
            <a:xfrm>
              <a:off x="-35275" y="2571732"/>
              <a:ext cx="4607271" cy="2603603"/>
              <a:chOff x="987999" y="461925"/>
              <a:chExt cx="1514404" cy="1507151"/>
            </a:xfrm>
          </p:grpSpPr>
          <p:grpSp>
            <p:nvGrpSpPr>
              <p:cNvPr id="115" name="Google Shape;115;p16"/>
              <p:cNvGrpSpPr/>
              <p:nvPr/>
            </p:nvGrpSpPr>
            <p:grpSpPr>
              <a:xfrm>
                <a:off x="987999" y="461925"/>
                <a:ext cx="1514401" cy="1506302"/>
                <a:chOff x="987999" y="461925"/>
                <a:chExt cx="1514401" cy="1506302"/>
              </a:xfrm>
            </p:grpSpPr>
            <p:cxnSp>
              <p:nvCxnSpPr>
                <p:cNvPr id="116" name="Google Shape;116;p16"/>
                <p:cNvCxnSpPr/>
                <p:nvPr/>
              </p:nvCxnSpPr>
              <p:spPr>
                <a:xfrm>
                  <a:off x="9879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p16"/>
                <p:cNvCxnSpPr/>
                <p:nvPr/>
              </p:nvCxnSpPr>
              <p:spPr>
                <a:xfrm>
                  <a:off x="11772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18" name="Google Shape;118;p16"/>
                <p:cNvCxnSpPr/>
                <p:nvPr/>
              </p:nvCxnSpPr>
              <p:spPr>
                <a:xfrm>
                  <a:off x="13665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19" name="Google Shape;119;p16"/>
                <p:cNvCxnSpPr/>
                <p:nvPr/>
              </p:nvCxnSpPr>
              <p:spPr>
                <a:xfrm>
                  <a:off x="15558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20" name="Google Shape;120;p16"/>
                <p:cNvCxnSpPr/>
                <p:nvPr/>
              </p:nvCxnSpPr>
              <p:spPr>
                <a:xfrm>
                  <a:off x="17451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21" name="Google Shape;121;p16"/>
                <p:cNvCxnSpPr/>
                <p:nvPr/>
              </p:nvCxnSpPr>
              <p:spPr>
                <a:xfrm>
                  <a:off x="19344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22" name="Google Shape;122;p16"/>
                <p:cNvCxnSpPr/>
                <p:nvPr/>
              </p:nvCxnSpPr>
              <p:spPr>
                <a:xfrm>
                  <a:off x="21237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23" name="Google Shape;123;p16"/>
                <p:cNvCxnSpPr/>
                <p:nvPr/>
              </p:nvCxnSpPr>
              <p:spPr>
                <a:xfrm>
                  <a:off x="23130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24" name="Google Shape;124;p16"/>
                <p:cNvCxnSpPr/>
                <p:nvPr/>
              </p:nvCxnSpPr>
              <p:spPr>
                <a:xfrm>
                  <a:off x="2502400" y="461925"/>
                  <a:ext cx="0" cy="1506300"/>
                </a:xfrm>
                <a:prstGeom prst="straightConnector1">
                  <a:avLst/>
                </a:prstGeom>
                <a:noFill/>
                <a:ln cap="flat" cmpd="sng" w="9525">
                  <a:solidFill>
                    <a:schemeClr val="dk2"/>
                  </a:solidFill>
                  <a:prstDash val="solid"/>
                  <a:round/>
                  <a:headEnd len="sm" w="sm" type="none"/>
                  <a:tailEnd len="sm" w="sm" type="none"/>
                </a:ln>
              </p:spPr>
            </p:cxnSp>
          </p:grpSp>
          <p:grpSp>
            <p:nvGrpSpPr>
              <p:cNvPr id="125" name="Google Shape;125;p16"/>
              <p:cNvGrpSpPr/>
              <p:nvPr/>
            </p:nvGrpSpPr>
            <p:grpSpPr>
              <a:xfrm>
                <a:off x="987999" y="461927"/>
                <a:ext cx="1514404" cy="1507149"/>
                <a:chOff x="987999" y="461927"/>
                <a:chExt cx="1514404" cy="1507149"/>
              </a:xfrm>
            </p:grpSpPr>
            <p:cxnSp>
              <p:nvCxnSpPr>
                <p:cNvPr id="126" name="Google Shape;126;p16"/>
                <p:cNvCxnSpPr/>
                <p:nvPr/>
              </p:nvCxnSpPr>
              <p:spPr>
                <a:xfrm>
                  <a:off x="988003" y="461927"/>
                  <a:ext cx="1514400" cy="0"/>
                </a:xfrm>
                <a:prstGeom prst="straightConnector1">
                  <a:avLst/>
                </a:prstGeom>
                <a:noFill/>
                <a:ln cap="flat" cmpd="sng" w="9525">
                  <a:solidFill>
                    <a:schemeClr val="dk2"/>
                  </a:solidFill>
                  <a:prstDash val="solid"/>
                  <a:round/>
                  <a:headEnd len="sm" w="sm" type="none"/>
                  <a:tailEnd len="sm" w="sm" type="none"/>
                </a:ln>
              </p:spPr>
            </p:cxnSp>
            <p:cxnSp>
              <p:nvCxnSpPr>
                <p:cNvPr id="127" name="Google Shape;127;p16"/>
                <p:cNvCxnSpPr/>
                <p:nvPr/>
              </p:nvCxnSpPr>
              <p:spPr>
                <a:xfrm>
                  <a:off x="987999" y="677235"/>
                  <a:ext cx="1514400" cy="0"/>
                </a:xfrm>
                <a:prstGeom prst="straightConnector1">
                  <a:avLst/>
                </a:prstGeom>
                <a:noFill/>
                <a:ln cap="flat" cmpd="sng" w="9525">
                  <a:solidFill>
                    <a:schemeClr val="dk2"/>
                  </a:solidFill>
                  <a:prstDash val="solid"/>
                  <a:round/>
                  <a:headEnd len="sm" w="sm" type="none"/>
                  <a:tailEnd len="sm" w="sm" type="none"/>
                </a:ln>
              </p:spPr>
            </p:cxnSp>
            <p:cxnSp>
              <p:nvCxnSpPr>
                <p:cNvPr id="128" name="Google Shape;128;p16"/>
                <p:cNvCxnSpPr/>
                <p:nvPr/>
              </p:nvCxnSpPr>
              <p:spPr>
                <a:xfrm>
                  <a:off x="987999" y="892542"/>
                  <a:ext cx="1514400" cy="0"/>
                </a:xfrm>
                <a:prstGeom prst="straightConnector1">
                  <a:avLst/>
                </a:prstGeom>
                <a:noFill/>
                <a:ln cap="flat" cmpd="sng" w="9525">
                  <a:solidFill>
                    <a:schemeClr val="dk2"/>
                  </a:solidFill>
                  <a:prstDash val="solid"/>
                  <a:round/>
                  <a:headEnd len="sm" w="sm" type="none"/>
                  <a:tailEnd len="sm" w="sm" type="none"/>
                </a:ln>
              </p:spPr>
            </p:cxnSp>
            <p:cxnSp>
              <p:nvCxnSpPr>
                <p:cNvPr id="129" name="Google Shape;129;p16"/>
                <p:cNvCxnSpPr/>
                <p:nvPr/>
              </p:nvCxnSpPr>
              <p:spPr>
                <a:xfrm>
                  <a:off x="987999" y="1107848"/>
                  <a:ext cx="1514400" cy="0"/>
                </a:xfrm>
                <a:prstGeom prst="straightConnector1">
                  <a:avLst/>
                </a:prstGeom>
                <a:noFill/>
                <a:ln cap="flat" cmpd="sng" w="9525">
                  <a:solidFill>
                    <a:schemeClr val="dk2"/>
                  </a:solidFill>
                  <a:prstDash val="solid"/>
                  <a:round/>
                  <a:headEnd len="sm" w="sm" type="none"/>
                  <a:tailEnd len="sm" w="sm" type="none"/>
                </a:ln>
              </p:spPr>
            </p:cxnSp>
            <p:cxnSp>
              <p:nvCxnSpPr>
                <p:cNvPr id="130" name="Google Shape;130;p16"/>
                <p:cNvCxnSpPr/>
                <p:nvPr/>
              </p:nvCxnSpPr>
              <p:spPr>
                <a:xfrm>
                  <a:off x="987999" y="1323155"/>
                  <a:ext cx="1514400" cy="0"/>
                </a:xfrm>
                <a:prstGeom prst="straightConnector1">
                  <a:avLst/>
                </a:prstGeom>
                <a:noFill/>
                <a:ln cap="flat" cmpd="sng" w="9525">
                  <a:solidFill>
                    <a:schemeClr val="dk2"/>
                  </a:solidFill>
                  <a:prstDash val="solid"/>
                  <a:round/>
                  <a:headEnd len="sm" w="sm" type="none"/>
                  <a:tailEnd len="sm" w="sm" type="none"/>
                </a:ln>
              </p:spPr>
            </p:cxnSp>
            <p:cxnSp>
              <p:nvCxnSpPr>
                <p:cNvPr id="131" name="Google Shape;131;p16"/>
                <p:cNvCxnSpPr/>
                <p:nvPr/>
              </p:nvCxnSpPr>
              <p:spPr>
                <a:xfrm>
                  <a:off x="987999" y="1538461"/>
                  <a:ext cx="1514400" cy="0"/>
                </a:xfrm>
                <a:prstGeom prst="straightConnector1">
                  <a:avLst/>
                </a:prstGeom>
                <a:noFill/>
                <a:ln cap="flat" cmpd="sng" w="9525">
                  <a:solidFill>
                    <a:schemeClr val="dk2"/>
                  </a:solidFill>
                  <a:prstDash val="solid"/>
                  <a:round/>
                  <a:headEnd len="sm" w="sm" type="none"/>
                  <a:tailEnd len="sm" w="sm" type="none"/>
                </a:ln>
              </p:spPr>
            </p:cxnSp>
            <p:cxnSp>
              <p:nvCxnSpPr>
                <p:cNvPr id="132" name="Google Shape;132;p16"/>
                <p:cNvCxnSpPr/>
                <p:nvPr/>
              </p:nvCxnSpPr>
              <p:spPr>
                <a:xfrm>
                  <a:off x="987999" y="1753768"/>
                  <a:ext cx="1514400" cy="0"/>
                </a:xfrm>
                <a:prstGeom prst="straightConnector1">
                  <a:avLst/>
                </a:prstGeom>
                <a:noFill/>
                <a:ln cap="flat" cmpd="sng" w="9525">
                  <a:solidFill>
                    <a:schemeClr val="dk2"/>
                  </a:solidFill>
                  <a:prstDash val="solid"/>
                  <a:round/>
                  <a:headEnd len="sm" w="sm" type="none"/>
                  <a:tailEnd len="sm" w="sm" type="none"/>
                </a:ln>
              </p:spPr>
            </p:cxnSp>
            <p:cxnSp>
              <p:nvCxnSpPr>
                <p:cNvPr id="133" name="Google Shape;133;p16"/>
                <p:cNvCxnSpPr/>
                <p:nvPr/>
              </p:nvCxnSpPr>
              <p:spPr>
                <a:xfrm>
                  <a:off x="988003" y="1969076"/>
                  <a:ext cx="1514400" cy="0"/>
                </a:xfrm>
                <a:prstGeom prst="straightConnector1">
                  <a:avLst/>
                </a:prstGeom>
                <a:noFill/>
                <a:ln cap="flat" cmpd="sng" w="9525">
                  <a:solidFill>
                    <a:schemeClr val="dk2"/>
                  </a:solidFill>
                  <a:prstDash val="solid"/>
                  <a:round/>
                  <a:headEnd len="sm" w="sm" type="none"/>
                  <a:tailEnd len="sm" w="sm" type="none"/>
                </a:ln>
              </p:spPr>
            </p:cxnSp>
          </p:grpSp>
        </p:grpSp>
        <p:grpSp>
          <p:nvGrpSpPr>
            <p:cNvPr id="134" name="Google Shape;134;p16"/>
            <p:cNvGrpSpPr/>
            <p:nvPr/>
          </p:nvGrpSpPr>
          <p:grpSpPr>
            <a:xfrm>
              <a:off x="4572003" y="2571732"/>
              <a:ext cx="4607271" cy="2603603"/>
              <a:chOff x="987999" y="461925"/>
              <a:chExt cx="1514404" cy="1507151"/>
            </a:xfrm>
          </p:grpSpPr>
          <p:grpSp>
            <p:nvGrpSpPr>
              <p:cNvPr id="135" name="Google Shape;135;p16"/>
              <p:cNvGrpSpPr/>
              <p:nvPr/>
            </p:nvGrpSpPr>
            <p:grpSpPr>
              <a:xfrm>
                <a:off x="987999" y="461925"/>
                <a:ext cx="1514401" cy="1506302"/>
                <a:chOff x="987999" y="461925"/>
                <a:chExt cx="1514401" cy="1506302"/>
              </a:xfrm>
            </p:grpSpPr>
            <p:cxnSp>
              <p:nvCxnSpPr>
                <p:cNvPr id="136" name="Google Shape;136;p16"/>
                <p:cNvCxnSpPr/>
                <p:nvPr/>
              </p:nvCxnSpPr>
              <p:spPr>
                <a:xfrm>
                  <a:off x="9879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37" name="Google Shape;137;p16"/>
                <p:cNvCxnSpPr/>
                <p:nvPr/>
              </p:nvCxnSpPr>
              <p:spPr>
                <a:xfrm>
                  <a:off x="11772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38" name="Google Shape;138;p16"/>
                <p:cNvCxnSpPr/>
                <p:nvPr/>
              </p:nvCxnSpPr>
              <p:spPr>
                <a:xfrm>
                  <a:off x="13665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39" name="Google Shape;139;p16"/>
                <p:cNvCxnSpPr/>
                <p:nvPr/>
              </p:nvCxnSpPr>
              <p:spPr>
                <a:xfrm>
                  <a:off x="15558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40" name="Google Shape;140;p16"/>
                <p:cNvCxnSpPr/>
                <p:nvPr/>
              </p:nvCxnSpPr>
              <p:spPr>
                <a:xfrm>
                  <a:off x="17451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41" name="Google Shape;141;p16"/>
                <p:cNvCxnSpPr/>
                <p:nvPr/>
              </p:nvCxnSpPr>
              <p:spPr>
                <a:xfrm>
                  <a:off x="19344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42" name="Google Shape;142;p16"/>
                <p:cNvCxnSpPr/>
                <p:nvPr/>
              </p:nvCxnSpPr>
              <p:spPr>
                <a:xfrm>
                  <a:off x="21237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43" name="Google Shape;143;p16"/>
                <p:cNvCxnSpPr/>
                <p:nvPr/>
              </p:nvCxnSpPr>
              <p:spPr>
                <a:xfrm>
                  <a:off x="23130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44" name="Google Shape;144;p16"/>
                <p:cNvCxnSpPr/>
                <p:nvPr/>
              </p:nvCxnSpPr>
              <p:spPr>
                <a:xfrm>
                  <a:off x="2502400" y="461925"/>
                  <a:ext cx="0" cy="1506300"/>
                </a:xfrm>
                <a:prstGeom prst="straightConnector1">
                  <a:avLst/>
                </a:prstGeom>
                <a:noFill/>
                <a:ln cap="flat" cmpd="sng" w="9525">
                  <a:solidFill>
                    <a:schemeClr val="dk2"/>
                  </a:solidFill>
                  <a:prstDash val="solid"/>
                  <a:round/>
                  <a:headEnd len="sm" w="sm" type="none"/>
                  <a:tailEnd len="sm" w="sm" type="none"/>
                </a:ln>
              </p:spPr>
            </p:cxnSp>
          </p:grpSp>
          <p:grpSp>
            <p:nvGrpSpPr>
              <p:cNvPr id="145" name="Google Shape;145;p16"/>
              <p:cNvGrpSpPr/>
              <p:nvPr/>
            </p:nvGrpSpPr>
            <p:grpSpPr>
              <a:xfrm>
                <a:off x="987999" y="461927"/>
                <a:ext cx="1514404" cy="1507149"/>
                <a:chOff x="987999" y="461927"/>
                <a:chExt cx="1514404" cy="1507149"/>
              </a:xfrm>
            </p:grpSpPr>
            <p:cxnSp>
              <p:nvCxnSpPr>
                <p:cNvPr id="146" name="Google Shape;146;p16"/>
                <p:cNvCxnSpPr/>
                <p:nvPr/>
              </p:nvCxnSpPr>
              <p:spPr>
                <a:xfrm>
                  <a:off x="988003" y="461927"/>
                  <a:ext cx="1514400" cy="0"/>
                </a:xfrm>
                <a:prstGeom prst="straightConnector1">
                  <a:avLst/>
                </a:prstGeom>
                <a:noFill/>
                <a:ln cap="flat" cmpd="sng" w="9525">
                  <a:solidFill>
                    <a:schemeClr val="dk2"/>
                  </a:solidFill>
                  <a:prstDash val="solid"/>
                  <a:round/>
                  <a:headEnd len="sm" w="sm" type="none"/>
                  <a:tailEnd len="sm" w="sm" type="none"/>
                </a:ln>
              </p:spPr>
            </p:cxnSp>
            <p:cxnSp>
              <p:nvCxnSpPr>
                <p:cNvPr id="147" name="Google Shape;147;p16"/>
                <p:cNvCxnSpPr/>
                <p:nvPr/>
              </p:nvCxnSpPr>
              <p:spPr>
                <a:xfrm>
                  <a:off x="987999" y="677235"/>
                  <a:ext cx="1514400" cy="0"/>
                </a:xfrm>
                <a:prstGeom prst="straightConnector1">
                  <a:avLst/>
                </a:prstGeom>
                <a:noFill/>
                <a:ln cap="flat" cmpd="sng" w="9525">
                  <a:solidFill>
                    <a:schemeClr val="dk2"/>
                  </a:solidFill>
                  <a:prstDash val="solid"/>
                  <a:round/>
                  <a:headEnd len="sm" w="sm" type="none"/>
                  <a:tailEnd len="sm" w="sm" type="none"/>
                </a:ln>
              </p:spPr>
            </p:cxnSp>
            <p:cxnSp>
              <p:nvCxnSpPr>
                <p:cNvPr id="148" name="Google Shape;148;p16"/>
                <p:cNvCxnSpPr/>
                <p:nvPr/>
              </p:nvCxnSpPr>
              <p:spPr>
                <a:xfrm>
                  <a:off x="987999" y="892542"/>
                  <a:ext cx="1514400" cy="0"/>
                </a:xfrm>
                <a:prstGeom prst="straightConnector1">
                  <a:avLst/>
                </a:prstGeom>
                <a:noFill/>
                <a:ln cap="flat" cmpd="sng" w="9525">
                  <a:solidFill>
                    <a:schemeClr val="dk2"/>
                  </a:solidFill>
                  <a:prstDash val="solid"/>
                  <a:round/>
                  <a:headEnd len="sm" w="sm" type="none"/>
                  <a:tailEnd len="sm" w="sm" type="none"/>
                </a:ln>
              </p:spPr>
            </p:cxnSp>
            <p:cxnSp>
              <p:nvCxnSpPr>
                <p:cNvPr id="149" name="Google Shape;149;p16"/>
                <p:cNvCxnSpPr/>
                <p:nvPr/>
              </p:nvCxnSpPr>
              <p:spPr>
                <a:xfrm>
                  <a:off x="987999" y="1107848"/>
                  <a:ext cx="1514400" cy="0"/>
                </a:xfrm>
                <a:prstGeom prst="straightConnector1">
                  <a:avLst/>
                </a:prstGeom>
                <a:noFill/>
                <a:ln cap="flat" cmpd="sng" w="9525">
                  <a:solidFill>
                    <a:schemeClr val="dk2"/>
                  </a:solidFill>
                  <a:prstDash val="solid"/>
                  <a:round/>
                  <a:headEnd len="sm" w="sm" type="none"/>
                  <a:tailEnd len="sm" w="sm" type="none"/>
                </a:ln>
              </p:spPr>
            </p:cxnSp>
            <p:cxnSp>
              <p:nvCxnSpPr>
                <p:cNvPr id="150" name="Google Shape;150;p16"/>
                <p:cNvCxnSpPr/>
                <p:nvPr/>
              </p:nvCxnSpPr>
              <p:spPr>
                <a:xfrm>
                  <a:off x="987999" y="1323155"/>
                  <a:ext cx="1514400" cy="0"/>
                </a:xfrm>
                <a:prstGeom prst="straightConnector1">
                  <a:avLst/>
                </a:prstGeom>
                <a:noFill/>
                <a:ln cap="flat" cmpd="sng" w="9525">
                  <a:solidFill>
                    <a:schemeClr val="dk2"/>
                  </a:solidFill>
                  <a:prstDash val="solid"/>
                  <a:round/>
                  <a:headEnd len="sm" w="sm" type="none"/>
                  <a:tailEnd len="sm" w="sm" type="none"/>
                </a:ln>
              </p:spPr>
            </p:cxnSp>
            <p:cxnSp>
              <p:nvCxnSpPr>
                <p:cNvPr id="151" name="Google Shape;151;p16"/>
                <p:cNvCxnSpPr/>
                <p:nvPr/>
              </p:nvCxnSpPr>
              <p:spPr>
                <a:xfrm>
                  <a:off x="987999" y="1538461"/>
                  <a:ext cx="1514400" cy="0"/>
                </a:xfrm>
                <a:prstGeom prst="straightConnector1">
                  <a:avLst/>
                </a:prstGeom>
                <a:noFill/>
                <a:ln cap="flat" cmpd="sng" w="9525">
                  <a:solidFill>
                    <a:schemeClr val="dk2"/>
                  </a:solidFill>
                  <a:prstDash val="solid"/>
                  <a:round/>
                  <a:headEnd len="sm" w="sm" type="none"/>
                  <a:tailEnd len="sm" w="sm" type="none"/>
                </a:ln>
              </p:spPr>
            </p:cxnSp>
            <p:cxnSp>
              <p:nvCxnSpPr>
                <p:cNvPr id="152" name="Google Shape;152;p16"/>
                <p:cNvCxnSpPr/>
                <p:nvPr/>
              </p:nvCxnSpPr>
              <p:spPr>
                <a:xfrm>
                  <a:off x="987999" y="1753768"/>
                  <a:ext cx="1514400" cy="0"/>
                </a:xfrm>
                <a:prstGeom prst="straightConnector1">
                  <a:avLst/>
                </a:prstGeom>
                <a:noFill/>
                <a:ln cap="flat" cmpd="sng" w="9525">
                  <a:solidFill>
                    <a:schemeClr val="dk2"/>
                  </a:solidFill>
                  <a:prstDash val="solid"/>
                  <a:round/>
                  <a:headEnd len="sm" w="sm" type="none"/>
                  <a:tailEnd len="sm" w="sm" type="none"/>
                </a:ln>
              </p:spPr>
            </p:cxnSp>
            <p:cxnSp>
              <p:nvCxnSpPr>
                <p:cNvPr id="153" name="Google Shape;153;p16"/>
                <p:cNvCxnSpPr/>
                <p:nvPr/>
              </p:nvCxnSpPr>
              <p:spPr>
                <a:xfrm>
                  <a:off x="988003" y="1969076"/>
                  <a:ext cx="1514400" cy="0"/>
                </a:xfrm>
                <a:prstGeom prst="straightConnector1">
                  <a:avLst/>
                </a:prstGeom>
                <a:noFill/>
                <a:ln cap="flat" cmpd="sng" w="9525">
                  <a:solidFill>
                    <a:schemeClr val="dk2"/>
                  </a:solidFill>
                  <a:prstDash val="solid"/>
                  <a:round/>
                  <a:headEnd len="sm" w="sm" type="none"/>
                  <a:tailEnd len="sm" w="sm" type="none"/>
                </a:ln>
              </p:spPr>
            </p:cxnSp>
          </p:grpSp>
        </p:grpSp>
      </p:grpSp>
      <p:sp>
        <p:nvSpPr>
          <p:cNvPr id="154" name="Google Shape;154;p16"/>
          <p:cNvSpPr txBox="1"/>
          <p:nvPr>
            <p:ph idx="1" type="subTitle"/>
          </p:nvPr>
        </p:nvSpPr>
        <p:spPr>
          <a:xfrm>
            <a:off x="2250750" y="1815039"/>
            <a:ext cx="4642500" cy="1039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900"/>
              <a:buNone/>
              <a:defRPr sz="1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16"/>
          <p:cNvSpPr txBox="1"/>
          <p:nvPr>
            <p:ph idx="2" type="subTitle"/>
          </p:nvPr>
        </p:nvSpPr>
        <p:spPr>
          <a:xfrm>
            <a:off x="3184650" y="2855392"/>
            <a:ext cx="2774700" cy="46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000"/>
              <a:buFont typeface="Merriweather"/>
              <a:buNone/>
              <a:defRPr sz="2000">
                <a:solidFill>
                  <a:schemeClr val="lt1"/>
                </a:solidFill>
                <a:latin typeface="Merriweather"/>
                <a:ea typeface="Merriweather"/>
                <a:cs typeface="Merriweather"/>
                <a:sym typeface="Merriweather"/>
              </a:defRPr>
            </a:lvl1pPr>
            <a:lvl2pPr lvl="1" algn="l">
              <a:lnSpc>
                <a:spcPct val="100000"/>
              </a:lnSpc>
              <a:spcBef>
                <a:spcPts val="0"/>
              </a:spcBef>
              <a:spcAft>
                <a:spcPts val="0"/>
              </a:spcAft>
              <a:buSzPts val="1400"/>
              <a:buFont typeface="Merriweather"/>
              <a:buNone/>
              <a:defRPr>
                <a:latin typeface="Merriweather"/>
                <a:ea typeface="Merriweather"/>
                <a:cs typeface="Merriweather"/>
                <a:sym typeface="Merriweather"/>
              </a:defRPr>
            </a:lvl2pPr>
            <a:lvl3pPr lvl="2" algn="l">
              <a:lnSpc>
                <a:spcPct val="100000"/>
              </a:lnSpc>
              <a:spcBef>
                <a:spcPts val="0"/>
              </a:spcBef>
              <a:spcAft>
                <a:spcPts val="0"/>
              </a:spcAft>
              <a:buSzPts val="1400"/>
              <a:buFont typeface="Merriweather"/>
              <a:buNone/>
              <a:defRPr>
                <a:latin typeface="Merriweather"/>
                <a:ea typeface="Merriweather"/>
                <a:cs typeface="Merriweather"/>
                <a:sym typeface="Merriweather"/>
              </a:defRPr>
            </a:lvl3pPr>
            <a:lvl4pPr lvl="3" algn="l">
              <a:lnSpc>
                <a:spcPct val="100000"/>
              </a:lnSpc>
              <a:spcBef>
                <a:spcPts val="0"/>
              </a:spcBef>
              <a:spcAft>
                <a:spcPts val="0"/>
              </a:spcAft>
              <a:buSzPts val="1400"/>
              <a:buFont typeface="Merriweather"/>
              <a:buNone/>
              <a:defRPr>
                <a:latin typeface="Merriweather"/>
                <a:ea typeface="Merriweather"/>
                <a:cs typeface="Merriweather"/>
                <a:sym typeface="Merriweather"/>
              </a:defRPr>
            </a:lvl4pPr>
            <a:lvl5pPr lvl="4" algn="l">
              <a:lnSpc>
                <a:spcPct val="100000"/>
              </a:lnSpc>
              <a:spcBef>
                <a:spcPts val="0"/>
              </a:spcBef>
              <a:spcAft>
                <a:spcPts val="0"/>
              </a:spcAft>
              <a:buSzPts val="1400"/>
              <a:buFont typeface="Merriweather"/>
              <a:buNone/>
              <a:defRPr>
                <a:latin typeface="Merriweather"/>
                <a:ea typeface="Merriweather"/>
                <a:cs typeface="Merriweather"/>
                <a:sym typeface="Merriweather"/>
              </a:defRPr>
            </a:lvl5pPr>
            <a:lvl6pPr lvl="5" algn="l">
              <a:lnSpc>
                <a:spcPct val="100000"/>
              </a:lnSpc>
              <a:spcBef>
                <a:spcPts val="0"/>
              </a:spcBef>
              <a:spcAft>
                <a:spcPts val="0"/>
              </a:spcAft>
              <a:buSzPts val="1400"/>
              <a:buFont typeface="Merriweather"/>
              <a:buNone/>
              <a:defRPr>
                <a:latin typeface="Merriweather"/>
                <a:ea typeface="Merriweather"/>
                <a:cs typeface="Merriweather"/>
                <a:sym typeface="Merriweather"/>
              </a:defRPr>
            </a:lvl6pPr>
            <a:lvl7pPr lvl="6" algn="l">
              <a:lnSpc>
                <a:spcPct val="100000"/>
              </a:lnSpc>
              <a:spcBef>
                <a:spcPts val="0"/>
              </a:spcBef>
              <a:spcAft>
                <a:spcPts val="0"/>
              </a:spcAft>
              <a:buSzPts val="1400"/>
              <a:buFont typeface="Merriweather"/>
              <a:buNone/>
              <a:defRPr>
                <a:latin typeface="Merriweather"/>
                <a:ea typeface="Merriweather"/>
                <a:cs typeface="Merriweather"/>
                <a:sym typeface="Merriweather"/>
              </a:defRPr>
            </a:lvl7pPr>
            <a:lvl8pPr lvl="7" algn="l">
              <a:lnSpc>
                <a:spcPct val="100000"/>
              </a:lnSpc>
              <a:spcBef>
                <a:spcPts val="0"/>
              </a:spcBef>
              <a:spcAft>
                <a:spcPts val="0"/>
              </a:spcAft>
              <a:buSzPts val="1400"/>
              <a:buFont typeface="Merriweather"/>
              <a:buNone/>
              <a:defRPr>
                <a:latin typeface="Merriweather"/>
                <a:ea typeface="Merriweather"/>
                <a:cs typeface="Merriweather"/>
                <a:sym typeface="Merriweather"/>
              </a:defRPr>
            </a:lvl8pPr>
            <a:lvl9pPr lvl="8" algn="l">
              <a:lnSpc>
                <a:spcPct val="100000"/>
              </a:lnSpc>
              <a:spcBef>
                <a:spcPts val="0"/>
              </a:spcBef>
              <a:spcAft>
                <a:spcPts val="0"/>
              </a:spcAft>
              <a:buSzPts val="1400"/>
              <a:buFont typeface="Merriweather"/>
              <a:buNone/>
              <a:defRPr>
                <a:latin typeface="Merriweather"/>
                <a:ea typeface="Merriweather"/>
                <a:cs typeface="Merriweather"/>
                <a:sym typeface="Merriweather"/>
              </a:defRPr>
            </a:lvl9pPr>
          </a:lstStyle>
          <a:p/>
        </p:txBody>
      </p:sp>
      <p:grpSp>
        <p:nvGrpSpPr>
          <p:cNvPr id="156" name="Google Shape;156;p16"/>
          <p:cNvGrpSpPr/>
          <p:nvPr/>
        </p:nvGrpSpPr>
        <p:grpSpPr>
          <a:xfrm>
            <a:off x="545821" y="331138"/>
            <a:ext cx="1150968" cy="602929"/>
            <a:chOff x="7055900" y="279450"/>
            <a:chExt cx="1820576" cy="953700"/>
          </a:xfrm>
        </p:grpSpPr>
        <p:sp>
          <p:nvSpPr>
            <p:cNvPr id="157" name="Google Shape;157;p16"/>
            <p:cNvSpPr/>
            <p:nvPr/>
          </p:nvSpPr>
          <p:spPr>
            <a:xfrm>
              <a:off x="7055900" y="279450"/>
              <a:ext cx="953700" cy="953700"/>
            </a:xfrm>
            <a:prstGeom prst="ellipse">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6"/>
            <p:cNvSpPr/>
            <p:nvPr/>
          </p:nvSpPr>
          <p:spPr>
            <a:xfrm>
              <a:off x="7272619" y="279450"/>
              <a:ext cx="953700" cy="953700"/>
            </a:xfrm>
            <a:prstGeom prst="ellipse">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6"/>
            <p:cNvSpPr/>
            <p:nvPr/>
          </p:nvSpPr>
          <p:spPr>
            <a:xfrm>
              <a:off x="7489338" y="279450"/>
              <a:ext cx="953700" cy="953700"/>
            </a:xfrm>
            <a:prstGeom prst="ellipse">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6"/>
            <p:cNvSpPr/>
            <p:nvPr/>
          </p:nvSpPr>
          <p:spPr>
            <a:xfrm>
              <a:off x="7706057" y="279450"/>
              <a:ext cx="953700" cy="953700"/>
            </a:xfrm>
            <a:prstGeom prst="ellipse">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6"/>
            <p:cNvSpPr/>
            <p:nvPr/>
          </p:nvSpPr>
          <p:spPr>
            <a:xfrm>
              <a:off x="7922776" y="279450"/>
              <a:ext cx="953700" cy="953700"/>
            </a:xfrm>
            <a:prstGeom prst="ellipse">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2" name="Google Shape;162;p16"/>
          <p:cNvSpPr/>
          <p:nvPr/>
        </p:nvSpPr>
        <p:spPr>
          <a:xfrm>
            <a:off x="7275514" y="166388"/>
            <a:ext cx="337500" cy="329100"/>
          </a:xfrm>
          <a:prstGeom prst="star4">
            <a:avLst>
              <a:gd fmla="val 12500"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6_1">
    <p:bg>
      <p:bgPr>
        <a:solidFill>
          <a:schemeClr val="dk1"/>
        </a:solidFill>
      </p:bgPr>
    </p:bg>
    <p:spTree>
      <p:nvGrpSpPr>
        <p:cNvPr id="163" name="Shape 163"/>
        <p:cNvGrpSpPr/>
        <p:nvPr/>
      </p:nvGrpSpPr>
      <p:grpSpPr>
        <a:xfrm>
          <a:off x="0" y="0"/>
          <a:ext cx="0" cy="0"/>
          <a:chOff x="0" y="0"/>
          <a:chExt cx="0" cy="0"/>
        </a:xfrm>
      </p:grpSpPr>
      <p:grpSp>
        <p:nvGrpSpPr>
          <p:cNvPr id="164" name="Google Shape;164;p17"/>
          <p:cNvGrpSpPr/>
          <p:nvPr/>
        </p:nvGrpSpPr>
        <p:grpSpPr>
          <a:xfrm>
            <a:off x="-151025" y="-87459"/>
            <a:ext cx="9443950" cy="5336943"/>
            <a:chOff x="1366600" y="892542"/>
            <a:chExt cx="757200" cy="649200"/>
          </a:xfrm>
        </p:grpSpPr>
        <p:grpSp>
          <p:nvGrpSpPr>
            <p:cNvPr id="165" name="Google Shape;165;p17"/>
            <p:cNvGrpSpPr/>
            <p:nvPr/>
          </p:nvGrpSpPr>
          <p:grpSpPr>
            <a:xfrm>
              <a:off x="1366600" y="892542"/>
              <a:ext cx="757199" cy="649200"/>
              <a:chOff x="1366600" y="892542"/>
              <a:chExt cx="757199" cy="649200"/>
            </a:xfrm>
          </p:grpSpPr>
          <p:cxnSp>
            <p:nvCxnSpPr>
              <p:cNvPr id="166" name="Google Shape;166;p17"/>
              <p:cNvCxnSpPr/>
              <p:nvPr/>
            </p:nvCxnSpPr>
            <p:spPr>
              <a:xfrm>
                <a:off x="1366600" y="892542"/>
                <a:ext cx="0" cy="649200"/>
              </a:xfrm>
              <a:prstGeom prst="straightConnector1">
                <a:avLst/>
              </a:prstGeom>
              <a:noFill/>
              <a:ln cap="flat" cmpd="sng" w="9525">
                <a:solidFill>
                  <a:schemeClr val="dk2"/>
                </a:solidFill>
                <a:prstDash val="solid"/>
                <a:round/>
                <a:headEnd len="sm" w="sm" type="none"/>
                <a:tailEnd len="sm" w="sm" type="none"/>
              </a:ln>
            </p:spPr>
          </p:cxnSp>
          <p:cxnSp>
            <p:nvCxnSpPr>
              <p:cNvPr id="167" name="Google Shape;167;p17"/>
              <p:cNvCxnSpPr/>
              <p:nvPr/>
            </p:nvCxnSpPr>
            <p:spPr>
              <a:xfrm>
                <a:off x="1555900" y="892542"/>
                <a:ext cx="0" cy="649200"/>
              </a:xfrm>
              <a:prstGeom prst="straightConnector1">
                <a:avLst/>
              </a:prstGeom>
              <a:noFill/>
              <a:ln cap="flat" cmpd="sng" w="9525">
                <a:solidFill>
                  <a:schemeClr val="dk2"/>
                </a:solidFill>
                <a:prstDash val="solid"/>
                <a:round/>
                <a:headEnd len="sm" w="sm" type="none"/>
                <a:tailEnd len="sm" w="sm" type="none"/>
              </a:ln>
            </p:spPr>
          </p:cxnSp>
          <p:cxnSp>
            <p:nvCxnSpPr>
              <p:cNvPr id="168" name="Google Shape;168;p17"/>
              <p:cNvCxnSpPr/>
              <p:nvPr/>
            </p:nvCxnSpPr>
            <p:spPr>
              <a:xfrm>
                <a:off x="1745200" y="892542"/>
                <a:ext cx="0" cy="649200"/>
              </a:xfrm>
              <a:prstGeom prst="straightConnector1">
                <a:avLst/>
              </a:prstGeom>
              <a:noFill/>
              <a:ln cap="flat" cmpd="sng" w="9525">
                <a:solidFill>
                  <a:schemeClr val="dk2"/>
                </a:solidFill>
                <a:prstDash val="solid"/>
                <a:round/>
                <a:headEnd len="sm" w="sm" type="none"/>
                <a:tailEnd len="sm" w="sm" type="none"/>
              </a:ln>
            </p:spPr>
          </p:cxnSp>
          <p:cxnSp>
            <p:nvCxnSpPr>
              <p:cNvPr id="169" name="Google Shape;169;p17"/>
              <p:cNvCxnSpPr/>
              <p:nvPr/>
            </p:nvCxnSpPr>
            <p:spPr>
              <a:xfrm>
                <a:off x="1934499" y="892542"/>
                <a:ext cx="0" cy="649200"/>
              </a:xfrm>
              <a:prstGeom prst="straightConnector1">
                <a:avLst/>
              </a:prstGeom>
              <a:noFill/>
              <a:ln cap="flat" cmpd="sng" w="9525">
                <a:solidFill>
                  <a:schemeClr val="dk2"/>
                </a:solidFill>
                <a:prstDash val="solid"/>
                <a:round/>
                <a:headEnd len="sm" w="sm" type="none"/>
                <a:tailEnd len="sm" w="sm" type="none"/>
              </a:ln>
            </p:spPr>
          </p:cxnSp>
          <p:cxnSp>
            <p:nvCxnSpPr>
              <p:cNvPr id="170" name="Google Shape;170;p17"/>
              <p:cNvCxnSpPr/>
              <p:nvPr/>
            </p:nvCxnSpPr>
            <p:spPr>
              <a:xfrm>
                <a:off x="2123799" y="892542"/>
                <a:ext cx="0" cy="649200"/>
              </a:xfrm>
              <a:prstGeom prst="straightConnector1">
                <a:avLst/>
              </a:prstGeom>
              <a:noFill/>
              <a:ln cap="flat" cmpd="sng" w="9525">
                <a:solidFill>
                  <a:schemeClr val="dk2"/>
                </a:solidFill>
                <a:prstDash val="solid"/>
                <a:round/>
                <a:headEnd len="sm" w="sm" type="none"/>
                <a:tailEnd len="sm" w="sm" type="none"/>
              </a:ln>
            </p:spPr>
          </p:cxnSp>
        </p:grpSp>
        <p:grpSp>
          <p:nvGrpSpPr>
            <p:cNvPr id="171" name="Google Shape;171;p17"/>
            <p:cNvGrpSpPr/>
            <p:nvPr/>
          </p:nvGrpSpPr>
          <p:grpSpPr>
            <a:xfrm>
              <a:off x="1366600" y="892542"/>
              <a:ext cx="757200" cy="645919"/>
              <a:chOff x="1366600" y="892542"/>
              <a:chExt cx="757200" cy="645919"/>
            </a:xfrm>
          </p:grpSpPr>
          <p:cxnSp>
            <p:nvCxnSpPr>
              <p:cNvPr id="172" name="Google Shape;172;p17"/>
              <p:cNvCxnSpPr/>
              <p:nvPr/>
            </p:nvCxnSpPr>
            <p:spPr>
              <a:xfrm>
                <a:off x="1366600" y="892542"/>
                <a:ext cx="757200" cy="0"/>
              </a:xfrm>
              <a:prstGeom prst="straightConnector1">
                <a:avLst/>
              </a:prstGeom>
              <a:noFill/>
              <a:ln cap="flat" cmpd="sng" w="9525">
                <a:solidFill>
                  <a:schemeClr val="dk2"/>
                </a:solidFill>
                <a:prstDash val="solid"/>
                <a:round/>
                <a:headEnd len="sm" w="sm" type="none"/>
                <a:tailEnd len="sm" w="sm" type="none"/>
              </a:ln>
            </p:spPr>
          </p:cxnSp>
          <p:cxnSp>
            <p:nvCxnSpPr>
              <p:cNvPr id="173" name="Google Shape;173;p17"/>
              <p:cNvCxnSpPr/>
              <p:nvPr/>
            </p:nvCxnSpPr>
            <p:spPr>
              <a:xfrm>
                <a:off x="1366600" y="1107849"/>
                <a:ext cx="757200" cy="0"/>
              </a:xfrm>
              <a:prstGeom prst="straightConnector1">
                <a:avLst/>
              </a:prstGeom>
              <a:noFill/>
              <a:ln cap="flat" cmpd="sng" w="9525">
                <a:solidFill>
                  <a:schemeClr val="dk2"/>
                </a:solidFill>
                <a:prstDash val="solid"/>
                <a:round/>
                <a:headEnd len="sm" w="sm" type="none"/>
                <a:tailEnd len="sm" w="sm" type="none"/>
              </a:ln>
            </p:spPr>
          </p:cxnSp>
          <p:cxnSp>
            <p:nvCxnSpPr>
              <p:cNvPr id="174" name="Google Shape;174;p17"/>
              <p:cNvCxnSpPr/>
              <p:nvPr/>
            </p:nvCxnSpPr>
            <p:spPr>
              <a:xfrm>
                <a:off x="1366600" y="1323155"/>
                <a:ext cx="757200" cy="0"/>
              </a:xfrm>
              <a:prstGeom prst="straightConnector1">
                <a:avLst/>
              </a:prstGeom>
              <a:noFill/>
              <a:ln cap="flat" cmpd="sng" w="9525">
                <a:solidFill>
                  <a:schemeClr val="dk2"/>
                </a:solidFill>
                <a:prstDash val="solid"/>
                <a:round/>
                <a:headEnd len="sm" w="sm" type="none"/>
                <a:tailEnd len="sm" w="sm" type="none"/>
              </a:ln>
            </p:spPr>
          </p:cxnSp>
          <p:cxnSp>
            <p:nvCxnSpPr>
              <p:cNvPr id="175" name="Google Shape;175;p17"/>
              <p:cNvCxnSpPr/>
              <p:nvPr/>
            </p:nvCxnSpPr>
            <p:spPr>
              <a:xfrm>
                <a:off x="1366600" y="1538461"/>
                <a:ext cx="757200" cy="0"/>
              </a:xfrm>
              <a:prstGeom prst="straightConnector1">
                <a:avLst/>
              </a:prstGeom>
              <a:noFill/>
              <a:ln cap="flat" cmpd="sng" w="9525">
                <a:solidFill>
                  <a:schemeClr val="dk2"/>
                </a:solidFill>
                <a:prstDash val="solid"/>
                <a:round/>
                <a:headEnd len="sm" w="sm" type="none"/>
                <a:tailEnd len="sm" w="sm" type="none"/>
              </a:ln>
            </p:spPr>
          </p:cxnSp>
        </p:grpSp>
      </p:grpSp>
      <p:grpSp>
        <p:nvGrpSpPr>
          <p:cNvPr id="176" name="Google Shape;176;p17"/>
          <p:cNvGrpSpPr/>
          <p:nvPr/>
        </p:nvGrpSpPr>
        <p:grpSpPr>
          <a:xfrm flipH="1" rot="-5400000">
            <a:off x="7774437" y="2192363"/>
            <a:ext cx="1764041" cy="758764"/>
            <a:chOff x="6659230" y="279450"/>
            <a:chExt cx="2217246" cy="953700"/>
          </a:xfrm>
        </p:grpSpPr>
        <p:sp>
          <p:nvSpPr>
            <p:cNvPr id="177" name="Google Shape;177;p17"/>
            <p:cNvSpPr/>
            <p:nvPr/>
          </p:nvSpPr>
          <p:spPr>
            <a:xfrm>
              <a:off x="6659230" y="279450"/>
              <a:ext cx="953700" cy="953700"/>
            </a:xfrm>
            <a:prstGeom prst="ellipse">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7"/>
            <p:cNvSpPr/>
            <p:nvPr/>
          </p:nvSpPr>
          <p:spPr>
            <a:xfrm>
              <a:off x="6892279" y="279450"/>
              <a:ext cx="953700" cy="953700"/>
            </a:xfrm>
            <a:prstGeom prst="ellipse">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7"/>
            <p:cNvSpPr/>
            <p:nvPr/>
          </p:nvSpPr>
          <p:spPr>
            <a:xfrm>
              <a:off x="7235778" y="279450"/>
              <a:ext cx="953700" cy="953700"/>
            </a:xfrm>
            <a:prstGeom prst="ellipse">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7"/>
            <p:cNvSpPr/>
            <p:nvPr/>
          </p:nvSpPr>
          <p:spPr>
            <a:xfrm>
              <a:off x="7579277" y="279450"/>
              <a:ext cx="953700" cy="953700"/>
            </a:xfrm>
            <a:prstGeom prst="ellipse">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7"/>
            <p:cNvSpPr/>
            <p:nvPr/>
          </p:nvSpPr>
          <p:spPr>
            <a:xfrm>
              <a:off x="7922776" y="279450"/>
              <a:ext cx="953700" cy="953700"/>
            </a:xfrm>
            <a:prstGeom prst="ellipse">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2" name="Google Shape;182;p17"/>
          <p:cNvSpPr/>
          <p:nvPr/>
        </p:nvSpPr>
        <p:spPr>
          <a:xfrm flipH="1">
            <a:off x="259229" y="1477639"/>
            <a:ext cx="429900" cy="418200"/>
          </a:xfrm>
          <a:prstGeom prst="star4">
            <a:avLst>
              <a:gd fmla="val 12500"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7"/>
          <p:cNvSpPr/>
          <p:nvPr/>
        </p:nvSpPr>
        <p:spPr>
          <a:xfrm flipH="1">
            <a:off x="6813956" y="176164"/>
            <a:ext cx="246900" cy="240300"/>
          </a:xfrm>
          <a:prstGeom prst="star4">
            <a:avLst>
              <a:gd fmla="val 12500" name="adj"/>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6_2">
    <p:spTree>
      <p:nvGrpSpPr>
        <p:cNvPr id="184" name="Shape 184"/>
        <p:cNvGrpSpPr/>
        <p:nvPr/>
      </p:nvGrpSpPr>
      <p:grpSpPr>
        <a:xfrm>
          <a:off x="0" y="0"/>
          <a:ext cx="0" cy="0"/>
          <a:chOff x="0" y="0"/>
          <a:chExt cx="0" cy="0"/>
        </a:xfrm>
      </p:grpSpPr>
      <p:grpSp>
        <p:nvGrpSpPr>
          <p:cNvPr id="185" name="Google Shape;185;p18"/>
          <p:cNvGrpSpPr/>
          <p:nvPr/>
        </p:nvGrpSpPr>
        <p:grpSpPr>
          <a:xfrm>
            <a:off x="-35275" y="-31835"/>
            <a:ext cx="9214549" cy="5207170"/>
            <a:chOff x="-35275" y="-31835"/>
            <a:chExt cx="9214549" cy="5207170"/>
          </a:xfrm>
        </p:grpSpPr>
        <p:grpSp>
          <p:nvGrpSpPr>
            <p:cNvPr id="186" name="Google Shape;186;p18"/>
            <p:cNvGrpSpPr/>
            <p:nvPr/>
          </p:nvGrpSpPr>
          <p:grpSpPr>
            <a:xfrm>
              <a:off x="-35275" y="-31835"/>
              <a:ext cx="4607271" cy="2603603"/>
              <a:chOff x="987999" y="461925"/>
              <a:chExt cx="1514404" cy="1507151"/>
            </a:xfrm>
          </p:grpSpPr>
          <p:grpSp>
            <p:nvGrpSpPr>
              <p:cNvPr id="187" name="Google Shape;187;p18"/>
              <p:cNvGrpSpPr/>
              <p:nvPr/>
            </p:nvGrpSpPr>
            <p:grpSpPr>
              <a:xfrm>
                <a:off x="987999" y="461925"/>
                <a:ext cx="1514401" cy="1506302"/>
                <a:chOff x="987999" y="461925"/>
                <a:chExt cx="1514401" cy="1506302"/>
              </a:xfrm>
            </p:grpSpPr>
            <p:cxnSp>
              <p:nvCxnSpPr>
                <p:cNvPr id="188" name="Google Shape;188;p18"/>
                <p:cNvCxnSpPr/>
                <p:nvPr/>
              </p:nvCxnSpPr>
              <p:spPr>
                <a:xfrm>
                  <a:off x="9879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89" name="Google Shape;189;p18"/>
                <p:cNvCxnSpPr/>
                <p:nvPr/>
              </p:nvCxnSpPr>
              <p:spPr>
                <a:xfrm>
                  <a:off x="11772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90" name="Google Shape;190;p18"/>
                <p:cNvCxnSpPr/>
                <p:nvPr/>
              </p:nvCxnSpPr>
              <p:spPr>
                <a:xfrm>
                  <a:off x="13665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91" name="Google Shape;191;p18"/>
                <p:cNvCxnSpPr/>
                <p:nvPr/>
              </p:nvCxnSpPr>
              <p:spPr>
                <a:xfrm>
                  <a:off x="15558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92" name="Google Shape;192;p18"/>
                <p:cNvCxnSpPr/>
                <p:nvPr/>
              </p:nvCxnSpPr>
              <p:spPr>
                <a:xfrm>
                  <a:off x="17451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93" name="Google Shape;193;p18"/>
                <p:cNvCxnSpPr/>
                <p:nvPr/>
              </p:nvCxnSpPr>
              <p:spPr>
                <a:xfrm>
                  <a:off x="19344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94" name="Google Shape;194;p18"/>
                <p:cNvCxnSpPr/>
                <p:nvPr/>
              </p:nvCxnSpPr>
              <p:spPr>
                <a:xfrm>
                  <a:off x="21237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95" name="Google Shape;195;p18"/>
                <p:cNvCxnSpPr/>
                <p:nvPr/>
              </p:nvCxnSpPr>
              <p:spPr>
                <a:xfrm>
                  <a:off x="23130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196" name="Google Shape;196;p18"/>
                <p:cNvCxnSpPr/>
                <p:nvPr/>
              </p:nvCxnSpPr>
              <p:spPr>
                <a:xfrm>
                  <a:off x="2502400" y="461925"/>
                  <a:ext cx="0" cy="1506300"/>
                </a:xfrm>
                <a:prstGeom prst="straightConnector1">
                  <a:avLst/>
                </a:prstGeom>
                <a:noFill/>
                <a:ln cap="flat" cmpd="sng" w="9525">
                  <a:solidFill>
                    <a:schemeClr val="dk2"/>
                  </a:solidFill>
                  <a:prstDash val="solid"/>
                  <a:round/>
                  <a:headEnd len="sm" w="sm" type="none"/>
                  <a:tailEnd len="sm" w="sm" type="none"/>
                </a:ln>
              </p:spPr>
            </p:cxnSp>
          </p:grpSp>
          <p:grpSp>
            <p:nvGrpSpPr>
              <p:cNvPr id="197" name="Google Shape;197;p18"/>
              <p:cNvGrpSpPr/>
              <p:nvPr/>
            </p:nvGrpSpPr>
            <p:grpSpPr>
              <a:xfrm>
                <a:off x="987999" y="461927"/>
                <a:ext cx="1514404" cy="1507149"/>
                <a:chOff x="987999" y="461927"/>
                <a:chExt cx="1514404" cy="1507149"/>
              </a:xfrm>
            </p:grpSpPr>
            <p:cxnSp>
              <p:nvCxnSpPr>
                <p:cNvPr id="198" name="Google Shape;198;p18"/>
                <p:cNvCxnSpPr/>
                <p:nvPr/>
              </p:nvCxnSpPr>
              <p:spPr>
                <a:xfrm>
                  <a:off x="988003" y="461927"/>
                  <a:ext cx="1514400" cy="0"/>
                </a:xfrm>
                <a:prstGeom prst="straightConnector1">
                  <a:avLst/>
                </a:prstGeom>
                <a:noFill/>
                <a:ln cap="flat" cmpd="sng" w="9525">
                  <a:solidFill>
                    <a:schemeClr val="dk2"/>
                  </a:solidFill>
                  <a:prstDash val="solid"/>
                  <a:round/>
                  <a:headEnd len="sm" w="sm" type="none"/>
                  <a:tailEnd len="sm" w="sm" type="none"/>
                </a:ln>
              </p:spPr>
            </p:cxnSp>
            <p:cxnSp>
              <p:nvCxnSpPr>
                <p:cNvPr id="199" name="Google Shape;199;p18"/>
                <p:cNvCxnSpPr/>
                <p:nvPr/>
              </p:nvCxnSpPr>
              <p:spPr>
                <a:xfrm>
                  <a:off x="987999" y="677235"/>
                  <a:ext cx="1514400" cy="0"/>
                </a:xfrm>
                <a:prstGeom prst="straightConnector1">
                  <a:avLst/>
                </a:prstGeom>
                <a:noFill/>
                <a:ln cap="flat" cmpd="sng" w="9525">
                  <a:solidFill>
                    <a:schemeClr val="dk2"/>
                  </a:solidFill>
                  <a:prstDash val="solid"/>
                  <a:round/>
                  <a:headEnd len="sm" w="sm" type="none"/>
                  <a:tailEnd len="sm" w="sm" type="none"/>
                </a:ln>
              </p:spPr>
            </p:cxnSp>
            <p:cxnSp>
              <p:nvCxnSpPr>
                <p:cNvPr id="200" name="Google Shape;200;p18"/>
                <p:cNvCxnSpPr/>
                <p:nvPr/>
              </p:nvCxnSpPr>
              <p:spPr>
                <a:xfrm>
                  <a:off x="987999" y="892542"/>
                  <a:ext cx="1514400" cy="0"/>
                </a:xfrm>
                <a:prstGeom prst="straightConnector1">
                  <a:avLst/>
                </a:prstGeom>
                <a:noFill/>
                <a:ln cap="flat" cmpd="sng" w="9525">
                  <a:solidFill>
                    <a:schemeClr val="dk2"/>
                  </a:solidFill>
                  <a:prstDash val="solid"/>
                  <a:round/>
                  <a:headEnd len="sm" w="sm" type="none"/>
                  <a:tailEnd len="sm" w="sm" type="none"/>
                </a:ln>
              </p:spPr>
            </p:cxnSp>
            <p:cxnSp>
              <p:nvCxnSpPr>
                <p:cNvPr id="201" name="Google Shape;201;p18"/>
                <p:cNvCxnSpPr/>
                <p:nvPr/>
              </p:nvCxnSpPr>
              <p:spPr>
                <a:xfrm>
                  <a:off x="987999" y="1107848"/>
                  <a:ext cx="1514400" cy="0"/>
                </a:xfrm>
                <a:prstGeom prst="straightConnector1">
                  <a:avLst/>
                </a:prstGeom>
                <a:noFill/>
                <a:ln cap="flat" cmpd="sng" w="9525">
                  <a:solidFill>
                    <a:schemeClr val="dk2"/>
                  </a:solidFill>
                  <a:prstDash val="solid"/>
                  <a:round/>
                  <a:headEnd len="sm" w="sm" type="none"/>
                  <a:tailEnd len="sm" w="sm" type="none"/>
                </a:ln>
              </p:spPr>
            </p:cxnSp>
            <p:cxnSp>
              <p:nvCxnSpPr>
                <p:cNvPr id="202" name="Google Shape;202;p18"/>
                <p:cNvCxnSpPr/>
                <p:nvPr/>
              </p:nvCxnSpPr>
              <p:spPr>
                <a:xfrm>
                  <a:off x="987999" y="1323155"/>
                  <a:ext cx="1514400" cy="0"/>
                </a:xfrm>
                <a:prstGeom prst="straightConnector1">
                  <a:avLst/>
                </a:prstGeom>
                <a:noFill/>
                <a:ln cap="flat" cmpd="sng" w="9525">
                  <a:solidFill>
                    <a:schemeClr val="dk2"/>
                  </a:solidFill>
                  <a:prstDash val="solid"/>
                  <a:round/>
                  <a:headEnd len="sm" w="sm" type="none"/>
                  <a:tailEnd len="sm" w="sm" type="none"/>
                </a:ln>
              </p:spPr>
            </p:cxnSp>
            <p:cxnSp>
              <p:nvCxnSpPr>
                <p:cNvPr id="203" name="Google Shape;203;p18"/>
                <p:cNvCxnSpPr/>
                <p:nvPr/>
              </p:nvCxnSpPr>
              <p:spPr>
                <a:xfrm>
                  <a:off x="987999" y="1538461"/>
                  <a:ext cx="1514400" cy="0"/>
                </a:xfrm>
                <a:prstGeom prst="straightConnector1">
                  <a:avLst/>
                </a:prstGeom>
                <a:noFill/>
                <a:ln cap="flat" cmpd="sng" w="9525">
                  <a:solidFill>
                    <a:schemeClr val="dk2"/>
                  </a:solidFill>
                  <a:prstDash val="solid"/>
                  <a:round/>
                  <a:headEnd len="sm" w="sm" type="none"/>
                  <a:tailEnd len="sm" w="sm" type="none"/>
                </a:ln>
              </p:spPr>
            </p:cxnSp>
            <p:cxnSp>
              <p:nvCxnSpPr>
                <p:cNvPr id="204" name="Google Shape;204;p18"/>
                <p:cNvCxnSpPr/>
                <p:nvPr/>
              </p:nvCxnSpPr>
              <p:spPr>
                <a:xfrm>
                  <a:off x="987999" y="1753768"/>
                  <a:ext cx="1514400" cy="0"/>
                </a:xfrm>
                <a:prstGeom prst="straightConnector1">
                  <a:avLst/>
                </a:prstGeom>
                <a:noFill/>
                <a:ln cap="flat" cmpd="sng" w="9525">
                  <a:solidFill>
                    <a:schemeClr val="dk2"/>
                  </a:solidFill>
                  <a:prstDash val="solid"/>
                  <a:round/>
                  <a:headEnd len="sm" w="sm" type="none"/>
                  <a:tailEnd len="sm" w="sm" type="none"/>
                </a:ln>
              </p:spPr>
            </p:cxnSp>
            <p:cxnSp>
              <p:nvCxnSpPr>
                <p:cNvPr id="205" name="Google Shape;205;p18"/>
                <p:cNvCxnSpPr/>
                <p:nvPr/>
              </p:nvCxnSpPr>
              <p:spPr>
                <a:xfrm>
                  <a:off x="988003" y="1969076"/>
                  <a:ext cx="1514400" cy="0"/>
                </a:xfrm>
                <a:prstGeom prst="straightConnector1">
                  <a:avLst/>
                </a:prstGeom>
                <a:noFill/>
                <a:ln cap="flat" cmpd="sng" w="9525">
                  <a:solidFill>
                    <a:schemeClr val="dk2"/>
                  </a:solidFill>
                  <a:prstDash val="solid"/>
                  <a:round/>
                  <a:headEnd len="sm" w="sm" type="none"/>
                  <a:tailEnd len="sm" w="sm" type="none"/>
                </a:ln>
              </p:spPr>
            </p:cxnSp>
          </p:grpSp>
        </p:grpSp>
        <p:grpSp>
          <p:nvGrpSpPr>
            <p:cNvPr id="206" name="Google Shape;206;p18"/>
            <p:cNvGrpSpPr/>
            <p:nvPr/>
          </p:nvGrpSpPr>
          <p:grpSpPr>
            <a:xfrm>
              <a:off x="4572003" y="-31835"/>
              <a:ext cx="4607271" cy="2603603"/>
              <a:chOff x="987999" y="461925"/>
              <a:chExt cx="1514404" cy="1507151"/>
            </a:xfrm>
          </p:grpSpPr>
          <p:grpSp>
            <p:nvGrpSpPr>
              <p:cNvPr id="207" name="Google Shape;207;p18"/>
              <p:cNvGrpSpPr/>
              <p:nvPr/>
            </p:nvGrpSpPr>
            <p:grpSpPr>
              <a:xfrm>
                <a:off x="987999" y="461925"/>
                <a:ext cx="1514401" cy="1506302"/>
                <a:chOff x="987999" y="461925"/>
                <a:chExt cx="1514401" cy="1506302"/>
              </a:xfrm>
            </p:grpSpPr>
            <p:cxnSp>
              <p:nvCxnSpPr>
                <p:cNvPr id="208" name="Google Shape;208;p18"/>
                <p:cNvCxnSpPr/>
                <p:nvPr/>
              </p:nvCxnSpPr>
              <p:spPr>
                <a:xfrm>
                  <a:off x="9879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09" name="Google Shape;209;p18"/>
                <p:cNvCxnSpPr/>
                <p:nvPr/>
              </p:nvCxnSpPr>
              <p:spPr>
                <a:xfrm>
                  <a:off x="11772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10" name="Google Shape;210;p18"/>
                <p:cNvCxnSpPr/>
                <p:nvPr/>
              </p:nvCxnSpPr>
              <p:spPr>
                <a:xfrm>
                  <a:off x="13665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11" name="Google Shape;211;p18"/>
                <p:cNvCxnSpPr/>
                <p:nvPr/>
              </p:nvCxnSpPr>
              <p:spPr>
                <a:xfrm>
                  <a:off x="15558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12" name="Google Shape;212;p18"/>
                <p:cNvCxnSpPr/>
                <p:nvPr/>
              </p:nvCxnSpPr>
              <p:spPr>
                <a:xfrm>
                  <a:off x="17451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13" name="Google Shape;213;p18"/>
                <p:cNvCxnSpPr/>
                <p:nvPr/>
              </p:nvCxnSpPr>
              <p:spPr>
                <a:xfrm>
                  <a:off x="19344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14" name="Google Shape;214;p18"/>
                <p:cNvCxnSpPr/>
                <p:nvPr/>
              </p:nvCxnSpPr>
              <p:spPr>
                <a:xfrm>
                  <a:off x="21237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15" name="Google Shape;215;p18"/>
                <p:cNvCxnSpPr/>
                <p:nvPr/>
              </p:nvCxnSpPr>
              <p:spPr>
                <a:xfrm>
                  <a:off x="23130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16" name="Google Shape;216;p18"/>
                <p:cNvCxnSpPr/>
                <p:nvPr/>
              </p:nvCxnSpPr>
              <p:spPr>
                <a:xfrm>
                  <a:off x="2502400" y="461925"/>
                  <a:ext cx="0" cy="1506300"/>
                </a:xfrm>
                <a:prstGeom prst="straightConnector1">
                  <a:avLst/>
                </a:prstGeom>
                <a:noFill/>
                <a:ln cap="flat" cmpd="sng" w="9525">
                  <a:solidFill>
                    <a:schemeClr val="dk2"/>
                  </a:solidFill>
                  <a:prstDash val="solid"/>
                  <a:round/>
                  <a:headEnd len="sm" w="sm" type="none"/>
                  <a:tailEnd len="sm" w="sm" type="none"/>
                </a:ln>
              </p:spPr>
            </p:cxnSp>
          </p:grpSp>
          <p:grpSp>
            <p:nvGrpSpPr>
              <p:cNvPr id="217" name="Google Shape;217;p18"/>
              <p:cNvGrpSpPr/>
              <p:nvPr/>
            </p:nvGrpSpPr>
            <p:grpSpPr>
              <a:xfrm>
                <a:off x="987999" y="461927"/>
                <a:ext cx="1514404" cy="1507149"/>
                <a:chOff x="987999" y="461927"/>
                <a:chExt cx="1514404" cy="1507149"/>
              </a:xfrm>
            </p:grpSpPr>
            <p:cxnSp>
              <p:nvCxnSpPr>
                <p:cNvPr id="218" name="Google Shape;218;p18"/>
                <p:cNvCxnSpPr/>
                <p:nvPr/>
              </p:nvCxnSpPr>
              <p:spPr>
                <a:xfrm>
                  <a:off x="988003" y="461927"/>
                  <a:ext cx="1514400" cy="0"/>
                </a:xfrm>
                <a:prstGeom prst="straightConnector1">
                  <a:avLst/>
                </a:prstGeom>
                <a:noFill/>
                <a:ln cap="flat" cmpd="sng" w="9525">
                  <a:solidFill>
                    <a:schemeClr val="dk2"/>
                  </a:solidFill>
                  <a:prstDash val="solid"/>
                  <a:round/>
                  <a:headEnd len="sm" w="sm" type="none"/>
                  <a:tailEnd len="sm" w="sm" type="none"/>
                </a:ln>
              </p:spPr>
            </p:cxnSp>
            <p:cxnSp>
              <p:nvCxnSpPr>
                <p:cNvPr id="219" name="Google Shape;219;p18"/>
                <p:cNvCxnSpPr/>
                <p:nvPr/>
              </p:nvCxnSpPr>
              <p:spPr>
                <a:xfrm>
                  <a:off x="987999" y="677235"/>
                  <a:ext cx="1514400" cy="0"/>
                </a:xfrm>
                <a:prstGeom prst="straightConnector1">
                  <a:avLst/>
                </a:prstGeom>
                <a:noFill/>
                <a:ln cap="flat" cmpd="sng" w="9525">
                  <a:solidFill>
                    <a:schemeClr val="dk2"/>
                  </a:solidFill>
                  <a:prstDash val="solid"/>
                  <a:round/>
                  <a:headEnd len="sm" w="sm" type="none"/>
                  <a:tailEnd len="sm" w="sm" type="none"/>
                </a:ln>
              </p:spPr>
            </p:cxnSp>
            <p:cxnSp>
              <p:nvCxnSpPr>
                <p:cNvPr id="220" name="Google Shape;220;p18"/>
                <p:cNvCxnSpPr/>
                <p:nvPr/>
              </p:nvCxnSpPr>
              <p:spPr>
                <a:xfrm>
                  <a:off x="987999" y="892542"/>
                  <a:ext cx="1514400" cy="0"/>
                </a:xfrm>
                <a:prstGeom prst="straightConnector1">
                  <a:avLst/>
                </a:prstGeom>
                <a:noFill/>
                <a:ln cap="flat" cmpd="sng" w="9525">
                  <a:solidFill>
                    <a:schemeClr val="dk2"/>
                  </a:solidFill>
                  <a:prstDash val="solid"/>
                  <a:round/>
                  <a:headEnd len="sm" w="sm" type="none"/>
                  <a:tailEnd len="sm" w="sm" type="none"/>
                </a:ln>
              </p:spPr>
            </p:cxnSp>
            <p:cxnSp>
              <p:nvCxnSpPr>
                <p:cNvPr id="221" name="Google Shape;221;p18"/>
                <p:cNvCxnSpPr/>
                <p:nvPr/>
              </p:nvCxnSpPr>
              <p:spPr>
                <a:xfrm>
                  <a:off x="987999" y="1107848"/>
                  <a:ext cx="1514400" cy="0"/>
                </a:xfrm>
                <a:prstGeom prst="straightConnector1">
                  <a:avLst/>
                </a:prstGeom>
                <a:noFill/>
                <a:ln cap="flat" cmpd="sng" w="9525">
                  <a:solidFill>
                    <a:schemeClr val="dk2"/>
                  </a:solidFill>
                  <a:prstDash val="solid"/>
                  <a:round/>
                  <a:headEnd len="sm" w="sm" type="none"/>
                  <a:tailEnd len="sm" w="sm" type="none"/>
                </a:ln>
              </p:spPr>
            </p:cxnSp>
            <p:cxnSp>
              <p:nvCxnSpPr>
                <p:cNvPr id="222" name="Google Shape;222;p18"/>
                <p:cNvCxnSpPr/>
                <p:nvPr/>
              </p:nvCxnSpPr>
              <p:spPr>
                <a:xfrm>
                  <a:off x="987999" y="1323155"/>
                  <a:ext cx="1514400" cy="0"/>
                </a:xfrm>
                <a:prstGeom prst="straightConnector1">
                  <a:avLst/>
                </a:prstGeom>
                <a:noFill/>
                <a:ln cap="flat" cmpd="sng" w="9525">
                  <a:solidFill>
                    <a:schemeClr val="dk2"/>
                  </a:solidFill>
                  <a:prstDash val="solid"/>
                  <a:round/>
                  <a:headEnd len="sm" w="sm" type="none"/>
                  <a:tailEnd len="sm" w="sm" type="none"/>
                </a:ln>
              </p:spPr>
            </p:cxnSp>
            <p:cxnSp>
              <p:nvCxnSpPr>
                <p:cNvPr id="223" name="Google Shape;223;p18"/>
                <p:cNvCxnSpPr/>
                <p:nvPr/>
              </p:nvCxnSpPr>
              <p:spPr>
                <a:xfrm>
                  <a:off x="987999" y="1538461"/>
                  <a:ext cx="1514400" cy="0"/>
                </a:xfrm>
                <a:prstGeom prst="straightConnector1">
                  <a:avLst/>
                </a:prstGeom>
                <a:noFill/>
                <a:ln cap="flat" cmpd="sng" w="9525">
                  <a:solidFill>
                    <a:schemeClr val="dk2"/>
                  </a:solidFill>
                  <a:prstDash val="solid"/>
                  <a:round/>
                  <a:headEnd len="sm" w="sm" type="none"/>
                  <a:tailEnd len="sm" w="sm" type="none"/>
                </a:ln>
              </p:spPr>
            </p:cxnSp>
            <p:cxnSp>
              <p:nvCxnSpPr>
                <p:cNvPr id="224" name="Google Shape;224;p18"/>
                <p:cNvCxnSpPr/>
                <p:nvPr/>
              </p:nvCxnSpPr>
              <p:spPr>
                <a:xfrm>
                  <a:off x="987999" y="1753768"/>
                  <a:ext cx="1514400" cy="0"/>
                </a:xfrm>
                <a:prstGeom prst="straightConnector1">
                  <a:avLst/>
                </a:prstGeom>
                <a:noFill/>
                <a:ln cap="flat" cmpd="sng" w="9525">
                  <a:solidFill>
                    <a:schemeClr val="dk2"/>
                  </a:solidFill>
                  <a:prstDash val="solid"/>
                  <a:round/>
                  <a:headEnd len="sm" w="sm" type="none"/>
                  <a:tailEnd len="sm" w="sm" type="none"/>
                </a:ln>
              </p:spPr>
            </p:cxnSp>
            <p:cxnSp>
              <p:nvCxnSpPr>
                <p:cNvPr id="225" name="Google Shape;225;p18"/>
                <p:cNvCxnSpPr/>
                <p:nvPr/>
              </p:nvCxnSpPr>
              <p:spPr>
                <a:xfrm>
                  <a:off x="988003" y="1969076"/>
                  <a:ext cx="1514400" cy="0"/>
                </a:xfrm>
                <a:prstGeom prst="straightConnector1">
                  <a:avLst/>
                </a:prstGeom>
                <a:noFill/>
                <a:ln cap="flat" cmpd="sng" w="9525">
                  <a:solidFill>
                    <a:schemeClr val="dk2"/>
                  </a:solidFill>
                  <a:prstDash val="solid"/>
                  <a:round/>
                  <a:headEnd len="sm" w="sm" type="none"/>
                  <a:tailEnd len="sm" w="sm" type="none"/>
                </a:ln>
              </p:spPr>
            </p:cxnSp>
          </p:grpSp>
        </p:grpSp>
        <p:grpSp>
          <p:nvGrpSpPr>
            <p:cNvPr id="226" name="Google Shape;226;p18"/>
            <p:cNvGrpSpPr/>
            <p:nvPr/>
          </p:nvGrpSpPr>
          <p:grpSpPr>
            <a:xfrm>
              <a:off x="-35275" y="2571732"/>
              <a:ext cx="4607271" cy="2603603"/>
              <a:chOff x="987999" y="461925"/>
              <a:chExt cx="1514404" cy="1507151"/>
            </a:xfrm>
          </p:grpSpPr>
          <p:grpSp>
            <p:nvGrpSpPr>
              <p:cNvPr id="227" name="Google Shape;227;p18"/>
              <p:cNvGrpSpPr/>
              <p:nvPr/>
            </p:nvGrpSpPr>
            <p:grpSpPr>
              <a:xfrm>
                <a:off x="987999" y="461925"/>
                <a:ext cx="1514401" cy="1506302"/>
                <a:chOff x="987999" y="461925"/>
                <a:chExt cx="1514401" cy="1506302"/>
              </a:xfrm>
            </p:grpSpPr>
            <p:cxnSp>
              <p:nvCxnSpPr>
                <p:cNvPr id="228" name="Google Shape;228;p18"/>
                <p:cNvCxnSpPr/>
                <p:nvPr/>
              </p:nvCxnSpPr>
              <p:spPr>
                <a:xfrm>
                  <a:off x="9879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29" name="Google Shape;229;p18"/>
                <p:cNvCxnSpPr/>
                <p:nvPr/>
              </p:nvCxnSpPr>
              <p:spPr>
                <a:xfrm>
                  <a:off x="11772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30" name="Google Shape;230;p18"/>
                <p:cNvCxnSpPr/>
                <p:nvPr/>
              </p:nvCxnSpPr>
              <p:spPr>
                <a:xfrm>
                  <a:off x="13665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31" name="Google Shape;231;p18"/>
                <p:cNvCxnSpPr/>
                <p:nvPr/>
              </p:nvCxnSpPr>
              <p:spPr>
                <a:xfrm>
                  <a:off x="15558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32" name="Google Shape;232;p18"/>
                <p:cNvCxnSpPr/>
                <p:nvPr/>
              </p:nvCxnSpPr>
              <p:spPr>
                <a:xfrm>
                  <a:off x="17451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33" name="Google Shape;233;p18"/>
                <p:cNvCxnSpPr/>
                <p:nvPr/>
              </p:nvCxnSpPr>
              <p:spPr>
                <a:xfrm>
                  <a:off x="19344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34" name="Google Shape;234;p18"/>
                <p:cNvCxnSpPr/>
                <p:nvPr/>
              </p:nvCxnSpPr>
              <p:spPr>
                <a:xfrm>
                  <a:off x="21237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35" name="Google Shape;235;p18"/>
                <p:cNvCxnSpPr/>
                <p:nvPr/>
              </p:nvCxnSpPr>
              <p:spPr>
                <a:xfrm>
                  <a:off x="23130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36" name="Google Shape;236;p18"/>
                <p:cNvCxnSpPr/>
                <p:nvPr/>
              </p:nvCxnSpPr>
              <p:spPr>
                <a:xfrm>
                  <a:off x="2502400" y="461925"/>
                  <a:ext cx="0" cy="1506300"/>
                </a:xfrm>
                <a:prstGeom prst="straightConnector1">
                  <a:avLst/>
                </a:prstGeom>
                <a:noFill/>
                <a:ln cap="flat" cmpd="sng" w="9525">
                  <a:solidFill>
                    <a:schemeClr val="dk2"/>
                  </a:solidFill>
                  <a:prstDash val="solid"/>
                  <a:round/>
                  <a:headEnd len="sm" w="sm" type="none"/>
                  <a:tailEnd len="sm" w="sm" type="none"/>
                </a:ln>
              </p:spPr>
            </p:cxnSp>
          </p:grpSp>
          <p:grpSp>
            <p:nvGrpSpPr>
              <p:cNvPr id="237" name="Google Shape;237;p18"/>
              <p:cNvGrpSpPr/>
              <p:nvPr/>
            </p:nvGrpSpPr>
            <p:grpSpPr>
              <a:xfrm>
                <a:off x="987999" y="461927"/>
                <a:ext cx="1514404" cy="1507149"/>
                <a:chOff x="987999" y="461927"/>
                <a:chExt cx="1514404" cy="1507149"/>
              </a:xfrm>
            </p:grpSpPr>
            <p:cxnSp>
              <p:nvCxnSpPr>
                <p:cNvPr id="238" name="Google Shape;238;p18"/>
                <p:cNvCxnSpPr/>
                <p:nvPr/>
              </p:nvCxnSpPr>
              <p:spPr>
                <a:xfrm>
                  <a:off x="988003" y="461927"/>
                  <a:ext cx="1514400" cy="0"/>
                </a:xfrm>
                <a:prstGeom prst="straightConnector1">
                  <a:avLst/>
                </a:prstGeom>
                <a:noFill/>
                <a:ln cap="flat" cmpd="sng" w="9525">
                  <a:solidFill>
                    <a:schemeClr val="dk2"/>
                  </a:solidFill>
                  <a:prstDash val="solid"/>
                  <a:round/>
                  <a:headEnd len="sm" w="sm" type="none"/>
                  <a:tailEnd len="sm" w="sm" type="none"/>
                </a:ln>
              </p:spPr>
            </p:cxnSp>
            <p:cxnSp>
              <p:nvCxnSpPr>
                <p:cNvPr id="239" name="Google Shape;239;p18"/>
                <p:cNvCxnSpPr/>
                <p:nvPr/>
              </p:nvCxnSpPr>
              <p:spPr>
                <a:xfrm>
                  <a:off x="987999" y="677235"/>
                  <a:ext cx="1514400" cy="0"/>
                </a:xfrm>
                <a:prstGeom prst="straightConnector1">
                  <a:avLst/>
                </a:prstGeom>
                <a:noFill/>
                <a:ln cap="flat" cmpd="sng" w="9525">
                  <a:solidFill>
                    <a:schemeClr val="dk2"/>
                  </a:solidFill>
                  <a:prstDash val="solid"/>
                  <a:round/>
                  <a:headEnd len="sm" w="sm" type="none"/>
                  <a:tailEnd len="sm" w="sm" type="none"/>
                </a:ln>
              </p:spPr>
            </p:cxnSp>
            <p:cxnSp>
              <p:nvCxnSpPr>
                <p:cNvPr id="240" name="Google Shape;240;p18"/>
                <p:cNvCxnSpPr/>
                <p:nvPr/>
              </p:nvCxnSpPr>
              <p:spPr>
                <a:xfrm>
                  <a:off x="987999" y="892542"/>
                  <a:ext cx="1514400" cy="0"/>
                </a:xfrm>
                <a:prstGeom prst="straightConnector1">
                  <a:avLst/>
                </a:prstGeom>
                <a:noFill/>
                <a:ln cap="flat" cmpd="sng" w="9525">
                  <a:solidFill>
                    <a:schemeClr val="dk2"/>
                  </a:solidFill>
                  <a:prstDash val="solid"/>
                  <a:round/>
                  <a:headEnd len="sm" w="sm" type="none"/>
                  <a:tailEnd len="sm" w="sm" type="none"/>
                </a:ln>
              </p:spPr>
            </p:cxnSp>
            <p:cxnSp>
              <p:nvCxnSpPr>
                <p:cNvPr id="241" name="Google Shape;241;p18"/>
                <p:cNvCxnSpPr/>
                <p:nvPr/>
              </p:nvCxnSpPr>
              <p:spPr>
                <a:xfrm>
                  <a:off x="987999" y="1107848"/>
                  <a:ext cx="1514400" cy="0"/>
                </a:xfrm>
                <a:prstGeom prst="straightConnector1">
                  <a:avLst/>
                </a:prstGeom>
                <a:noFill/>
                <a:ln cap="flat" cmpd="sng" w="9525">
                  <a:solidFill>
                    <a:schemeClr val="dk2"/>
                  </a:solidFill>
                  <a:prstDash val="solid"/>
                  <a:round/>
                  <a:headEnd len="sm" w="sm" type="none"/>
                  <a:tailEnd len="sm" w="sm" type="none"/>
                </a:ln>
              </p:spPr>
            </p:cxnSp>
            <p:cxnSp>
              <p:nvCxnSpPr>
                <p:cNvPr id="242" name="Google Shape;242;p18"/>
                <p:cNvCxnSpPr/>
                <p:nvPr/>
              </p:nvCxnSpPr>
              <p:spPr>
                <a:xfrm>
                  <a:off x="987999" y="1323155"/>
                  <a:ext cx="1514400" cy="0"/>
                </a:xfrm>
                <a:prstGeom prst="straightConnector1">
                  <a:avLst/>
                </a:prstGeom>
                <a:noFill/>
                <a:ln cap="flat" cmpd="sng" w="9525">
                  <a:solidFill>
                    <a:schemeClr val="dk2"/>
                  </a:solidFill>
                  <a:prstDash val="solid"/>
                  <a:round/>
                  <a:headEnd len="sm" w="sm" type="none"/>
                  <a:tailEnd len="sm" w="sm" type="none"/>
                </a:ln>
              </p:spPr>
            </p:cxnSp>
            <p:cxnSp>
              <p:nvCxnSpPr>
                <p:cNvPr id="243" name="Google Shape;243;p18"/>
                <p:cNvCxnSpPr/>
                <p:nvPr/>
              </p:nvCxnSpPr>
              <p:spPr>
                <a:xfrm>
                  <a:off x="987999" y="1538461"/>
                  <a:ext cx="1514400" cy="0"/>
                </a:xfrm>
                <a:prstGeom prst="straightConnector1">
                  <a:avLst/>
                </a:prstGeom>
                <a:noFill/>
                <a:ln cap="flat" cmpd="sng" w="9525">
                  <a:solidFill>
                    <a:schemeClr val="dk2"/>
                  </a:solidFill>
                  <a:prstDash val="solid"/>
                  <a:round/>
                  <a:headEnd len="sm" w="sm" type="none"/>
                  <a:tailEnd len="sm" w="sm" type="none"/>
                </a:ln>
              </p:spPr>
            </p:cxnSp>
            <p:cxnSp>
              <p:nvCxnSpPr>
                <p:cNvPr id="244" name="Google Shape;244;p18"/>
                <p:cNvCxnSpPr/>
                <p:nvPr/>
              </p:nvCxnSpPr>
              <p:spPr>
                <a:xfrm>
                  <a:off x="987999" y="1753768"/>
                  <a:ext cx="1514400" cy="0"/>
                </a:xfrm>
                <a:prstGeom prst="straightConnector1">
                  <a:avLst/>
                </a:prstGeom>
                <a:noFill/>
                <a:ln cap="flat" cmpd="sng" w="9525">
                  <a:solidFill>
                    <a:schemeClr val="dk2"/>
                  </a:solidFill>
                  <a:prstDash val="solid"/>
                  <a:round/>
                  <a:headEnd len="sm" w="sm" type="none"/>
                  <a:tailEnd len="sm" w="sm" type="none"/>
                </a:ln>
              </p:spPr>
            </p:cxnSp>
            <p:cxnSp>
              <p:nvCxnSpPr>
                <p:cNvPr id="245" name="Google Shape;245;p18"/>
                <p:cNvCxnSpPr/>
                <p:nvPr/>
              </p:nvCxnSpPr>
              <p:spPr>
                <a:xfrm>
                  <a:off x="988003" y="1969076"/>
                  <a:ext cx="1514400" cy="0"/>
                </a:xfrm>
                <a:prstGeom prst="straightConnector1">
                  <a:avLst/>
                </a:prstGeom>
                <a:noFill/>
                <a:ln cap="flat" cmpd="sng" w="9525">
                  <a:solidFill>
                    <a:schemeClr val="dk2"/>
                  </a:solidFill>
                  <a:prstDash val="solid"/>
                  <a:round/>
                  <a:headEnd len="sm" w="sm" type="none"/>
                  <a:tailEnd len="sm" w="sm" type="none"/>
                </a:ln>
              </p:spPr>
            </p:cxnSp>
          </p:grpSp>
        </p:grpSp>
        <p:grpSp>
          <p:nvGrpSpPr>
            <p:cNvPr id="246" name="Google Shape;246;p18"/>
            <p:cNvGrpSpPr/>
            <p:nvPr/>
          </p:nvGrpSpPr>
          <p:grpSpPr>
            <a:xfrm>
              <a:off x="4572003" y="2571732"/>
              <a:ext cx="4607271" cy="2603603"/>
              <a:chOff x="987999" y="461925"/>
              <a:chExt cx="1514404" cy="1507151"/>
            </a:xfrm>
          </p:grpSpPr>
          <p:grpSp>
            <p:nvGrpSpPr>
              <p:cNvPr id="247" name="Google Shape;247;p18"/>
              <p:cNvGrpSpPr/>
              <p:nvPr/>
            </p:nvGrpSpPr>
            <p:grpSpPr>
              <a:xfrm>
                <a:off x="987999" y="461925"/>
                <a:ext cx="1514401" cy="1506302"/>
                <a:chOff x="987999" y="461925"/>
                <a:chExt cx="1514401" cy="1506302"/>
              </a:xfrm>
            </p:grpSpPr>
            <p:cxnSp>
              <p:nvCxnSpPr>
                <p:cNvPr id="248" name="Google Shape;248;p18"/>
                <p:cNvCxnSpPr/>
                <p:nvPr/>
              </p:nvCxnSpPr>
              <p:spPr>
                <a:xfrm>
                  <a:off x="9879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49" name="Google Shape;249;p18"/>
                <p:cNvCxnSpPr/>
                <p:nvPr/>
              </p:nvCxnSpPr>
              <p:spPr>
                <a:xfrm>
                  <a:off x="11772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50" name="Google Shape;250;p18"/>
                <p:cNvCxnSpPr/>
                <p:nvPr/>
              </p:nvCxnSpPr>
              <p:spPr>
                <a:xfrm>
                  <a:off x="13665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51" name="Google Shape;251;p18"/>
                <p:cNvCxnSpPr/>
                <p:nvPr/>
              </p:nvCxnSpPr>
              <p:spPr>
                <a:xfrm>
                  <a:off x="15558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52" name="Google Shape;252;p18"/>
                <p:cNvCxnSpPr/>
                <p:nvPr/>
              </p:nvCxnSpPr>
              <p:spPr>
                <a:xfrm>
                  <a:off x="17451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53" name="Google Shape;253;p18"/>
                <p:cNvCxnSpPr/>
                <p:nvPr/>
              </p:nvCxnSpPr>
              <p:spPr>
                <a:xfrm>
                  <a:off x="19344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54" name="Google Shape;254;p18"/>
                <p:cNvCxnSpPr/>
                <p:nvPr/>
              </p:nvCxnSpPr>
              <p:spPr>
                <a:xfrm>
                  <a:off x="21237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55" name="Google Shape;255;p18"/>
                <p:cNvCxnSpPr/>
                <p:nvPr/>
              </p:nvCxnSpPr>
              <p:spPr>
                <a:xfrm>
                  <a:off x="2313099" y="461927"/>
                  <a:ext cx="0" cy="1506300"/>
                </a:xfrm>
                <a:prstGeom prst="straightConnector1">
                  <a:avLst/>
                </a:prstGeom>
                <a:noFill/>
                <a:ln cap="flat" cmpd="sng" w="9525">
                  <a:solidFill>
                    <a:schemeClr val="dk2"/>
                  </a:solidFill>
                  <a:prstDash val="solid"/>
                  <a:round/>
                  <a:headEnd len="sm" w="sm" type="none"/>
                  <a:tailEnd len="sm" w="sm" type="none"/>
                </a:ln>
              </p:spPr>
            </p:cxnSp>
            <p:cxnSp>
              <p:nvCxnSpPr>
                <p:cNvPr id="256" name="Google Shape;256;p18"/>
                <p:cNvCxnSpPr/>
                <p:nvPr/>
              </p:nvCxnSpPr>
              <p:spPr>
                <a:xfrm>
                  <a:off x="2502400" y="461925"/>
                  <a:ext cx="0" cy="1506300"/>
                </a:xfrm>
                <a:prstGeom prst="straightConnector1">
                  <a:avLst/>
                </a:prstGeom>
                <a:noFill/>
                <a:ln cap="flat" cmpd="sng" w="9525">
                  <a:solidFill>
                    <a:schemeClr val="dk2"/>
                  </a:solidFill>
                  <a:prstDash val="solid"/>
                  <a:round/>
                  <a:headEnd len="sm" w="sm" type="none"/>
                  <a:tailEnd len="sm" w="sm" type="none"/>
                </a:ln>
              </p:spPr>
            </p:cxnSp>
          </p:grpSp>
          <p:grpSp>
            <p:nvGrpSpPr>
              <p:cNvPr id="257" name="Google Shape;257;p18"/>
              <p:cNvGrpSpPr/>
              <p:nvPr/>
            </p:nvGrpSpPr>
            <p:grpSpPr>
              <a:xfrm>
                <a:off x="987999" y="461927"/>
                <a:ext cx="1514404" cy="1507149"/>
                <a:chOff x="987999" y="461927"/>
                <a:chExt cx="1514404" cy="1507149"/>
              </a:xfrm>
            </p:grpSpPr>
            <p:cxnSp>
              <p:nvCxnSpPr>
                <p:cNvPr id="258" name="Google Shape;258;p18"/>
                <p:cNvCxnSpPr/>
                <p:nvPr/>
              </p:nvCxnSpPr>
              <p:spPr>
                <a:xfrm>
                  <a:off x="988003" y="461927"/>
                  <a:ext cx="1514400" cy="0"/>
                </a:xfrm>
                <a:prstGeom prst="straightConnector1">
                  <a:avLst/>
                </a:prstGeom>
                <a:noFill/>
                <a:ln cap="flat" cmpd="sng" w="9525">
                  <a:solidFill>
                    <a:schemeClr val="dk2"/>
                  </a:solidFill>
                  <a:prstDash val="solid"/>
                  <a:round/>
                  <a:headEnd len="sm" w="sm" type="none"/>
                  <a:tailEnd len="sm" w="sm" type="none"/>
                </a:ln>
              </p:spPr>
            </p:cxnSp>
            <p:cxnSp>
              <p:nvCxnSpPr>
                <p:cNvPr id="259" name="Google Shape;259;p18"/>
                <p:cNvCxnSpPr/>
                <p:nvPr/>
              </p:nvCxnSpPr>
              <p:spPr>
                <a:xfrm>
                  <a:off x="987999" y="677235"/>
                  <a:ext cx="1514400" cy="0"/>
                </a:xfrm>
                <a:prstGeom prst="straightConnector1">
                  <a:avLst/>
                </a:prstGeom>
                <a:noFill/>
                <a:ln cap="flat" cmpd="sng" w="9525">
                  <a:solidFill>
                    <a:schemeClr val="dk2"/>
                  </a:solidFill>
                  <a:prstDash val="solid"/>
                  <a:round/>
                  <a:headEnd len="sm" w="sm" type="none"/>
                  <a:tailEnd len="sm" w="sm" type="none"/>
                </a:ln>
              </p:spPr>
            </p:cxnSp>
            <p:cxnSp>
              <p:nvCxnSpPr>
                <p:cNvPr id="260" name="Google Shape;260;p18"/>
                <p:cNvCxnSpPr/>
                <p:nvPr/>
              </p:nvCxnSpPr>
              <p:spPr>
                <a:xfrm>
                  <a:off x="987999" y="892542"/>
                  <a:ext cx="1514400" cy="0"/>
                </a:xfrm>
                <a:prstGeom prst="straightConnector1">
                  <a:avLst/>
                </a:prstGeom>
                <a:noFill/>
                <a:ln cap="flat" cmpd="sng" w="9525">
                  <a:solidFill>
                    <a:schemeClr val="dk2"/>
                  </a:solidFill>
                  <a:prstDash val="solid"/>
                  <a:round/>
                  <a:headEnd len="sm" w="sm" type="none"/>
                  <a:tailEnd len="sm" w="sm" type="none"/>
                </a:ln>
              </p:spPr>
            </p:cxnSp>
            <p:cxnSp>
              <p:nvCxnSpPr>
                <p:cNvPr id="261" name="Google Shape;261;p18"/>
                <p:cNvCxnSpPr/>
                <p:nvPr/>
              </p:nvCxnSpPr>
              <p:spPr>
                <a:xfrm>
                  <a:off x="987999" y="1107848"/>
                  <a:ext cx="1514400" cy="0"/>
                </a:xfrm>
                <a:prstGeom prst="straightConnector1">
                  <a:avLst/>
                </a:prstGeom>
                <a:noFill/>
                <a:ln cap="flat" cmpd="sng" w="9525">
                  <a:solidFill>
                    <a:schemeClr val="dk2"/>
                  </a:solidFill>
                  <a:prstDash val="solid"/>
                  <a:round/>
                  <a:headEnd len="sm" w="sm" type="none"/>
                  <a:tailEnd len="sm" w="sm" type="none"/>
                </a:ln>
              </p:spPr>
            </p:cxnSp>
            <p:cxnSp>
              <p:nvCxnSpPr>
                <p:cNvPr id="262" name="Google Shape;262;p18"/>
                <p:cNvCxnSpPr/>
                <p:nvPr/>
              </p:nvCxnSpPr>
              <p:spPr>
                <a:xfrm>
                  <a:off x="987999" y="1323155"/>
                  <a:ext cx="1514400" cy="0"/>
                </a:xfrm>
                <a:prstGeom prst="straightConnector1">
                  <a:avLst/>
                </a:prstGeom>
                <a:noFill/>
                <a:ln cap="flat" cmpd="sng" w="9525">
                  <a:solidFill>
                    <a:schemeClr val="dk2"/>
                  </a:solidFill>
                  <a:prstDash val="solid"/>
                  <a:round/>
                  <a:headEnd len="sm" w="sm" type="none"/>
                  <a:tailEnd len="sm" w="sm" type="none"/>
                </a:ln>
              </p:spPr>
            </p:cxnSp>
            <p:cxnSp>
              <p:nvCxnSpPr>
                <p:cNvPr id="263" name="Google Shape;263;p18"/>
                <p:cNvCxnSpPr/>
                <p:nvPr/>
              </p:nvCxnSpPr>
              <p:spPr>
                <a:xfrm>
                  <a:off x="987999" y="1538461"/>
                  <a:ext cx="1514400" cy="0"/>
                </a:xfrm>
                <a:prstGeom prst="straightConnector1">
                  <a:avLst/>
                </a:prstGeom>
                <a:noFill/>
                <a:ln cap="flat" cmpd="sng" w="9525">
                  <a:solidFill>
                    <a:schemeClr val="dk2"/>
                  </a:solidFill>
                  <a:prstDash val="solid"/>
                  <a:round/>
                  <a:headEnd len="sm" w="sm" type="none"/>
                  <a:tailEnd len="sm" w="sm" type="none"/>
                </a:ln>
              </p:spPr>
            </p:cxnSp>
            <p:cxnSp>
              <p:nvCxnSpPr>
                <p:cNvPr id="264" name="Google Shape;264;p18"/>
                <p:cNvCxnSpPr/>
                <p:nvPr/>
              </p:nvCxnSpPr>
              <p:spPr>
                <a:xfrm>
                  <a:off x="987999" y="1753768"/>
                  <a:ext cx="1514400" cy="0"/>
                </a:xfrm>
                <a:prstGeom prst="straightConnector1">
                  <a:avLst/>
                </a:prstGeom>
                <a:noFill/>
                <a:ln cap="flat" cmpd="sng" w="9525">
                  <a:solidFill>
                    <a:schemeClr val="dk2"/>
                  </a:solidFill>
                  <a:prstDash val="solid"/>
                  <a:round/>
                  <a:headEnd len="sm" w="sm" type="none"/>
                  <a:tailEnd len="sm" w="sm" type="none"/>
                </a:ln>
              </p:spPr>
            </p:cxnSp>
            <p:cxnSp>
              <p:nvCxnSpPr>
                <p:cNvPr id="265" name="Google Shape;265;p18"/>
                <p:cNvCxnSpPr/>
                <p:nvPr/>
              </p:nvCxnSpPr>
              <p:spPr>
                <a:xfrm>
                  <a:off x="988003" y="1969076"/>
                  <a:ext cx="1514400" cy="0"/>
                </a:xfrm>
                <a:prstGeom prst="straightConnector1">
                  <a:avLst/>
                </a:prstGeom>
                <a:noFill/>
                <a:ln cap="flat" cmpd="sng" w="9525">
                  <a:solidFill>
                    <a:schemeClr val="dk2"/>
                  </a:solidFill>
                  <a:prstDash val="solid"/>
                  <a:round/>
                  <a:headEnd len="sm" w="sm" type="none"/>
                  <a:tailEnd len="sm" w="sm" type="none"/>
                </a:ln>
              </p:spPr>
            </p:cxnSp>
          </p:grpSp>
        </p:grpSp>
      </p:grpSp>
      <p:grpSp>
        <p:nvGrpSpPr>
          <p:cNvPr id="266" name="Google Shape;266;p18"/>
          <p:cNvGrpSpPr/>
          <p:nvPr/>
        </p:nvGrpSpPr>
        <p:grpSpPr>
          <a:xfrm flipH="1">
            <a:off x="146540" y="131297"/>
            <a:ext cx="734748" cy="952069"/>
            <a:chOff x="7465916" y="720492"/>
            <a:chExt cx="1139144" cy="1477450"/>
          </a:xfrm>
        </p:grpSpPr>
        <p:sp>
          <p:nvSpPr>
            <p:cNvPr id="267" name="Google Shape;267;p18"/>
            <p:cNvSpPr/>
            <p:nvPr/>
          </p:nvSpPr>
          <p:spPr>
            <a:xfrm rot="-5400000">
              <a:off x="7646560" y="1239442"/>
              <a:ext cx="1024800" cy="892200"/>
            </a:xfrm>
            <a:prstGeom prst="flowChartDelay">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8"/>
            <p:cNvSpPr/>
            <p:nvPr/>
          </p:nvSpPr>
          <p:spPr>
            <a:xfrm rot="-5400000">
              <a:off x="7597172" y="1148912"/>
              <a:ext cx="1024800" cy="892200"/>
            </a:xfrm>
            <a:prstGeom prst="flowChartDelay">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8"/>
            <p:cNvSpPr/>
            <p:nvPr/>
          </p:nvSpPr>
          <p:spPr>
            <a:xfrm rot="-5400000">
              <a:off x="7547783" y="1058382"/>
              <a:ext cx="1024800" cy="892200"/>
            </a:xfrm>
            <a:prstGeom prst="flowChartDelay">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8"/>
            <p:cNvSpPr/>
            <p:nvPr/>
          </p:nvSpPr>
          <p:spPr>
            <a:xfrm rot="-5400000">
              <a:off x="7498394" y="967852"/>
              <a:ext cx="1024800" cy="892200"/>
            </a:xfrm>
            <a:prstGeom prst="flowChartDelay">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8"/>
            <p:cNvSpPr/>
            <p:nvPr/>
          </p:nvSpPr>
          <p:spPr>
            <a:xfrm rot="-5400000">
              <a:off x="7449005" y="877322"/>
              <a:ext cx="1024800" cy="892200"/>
            </a:xfrm>
            <a:prstGeom prst="flowChartDelay">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8"/>
            <p:cNvSpPr/>
            <p:nvPr/>
          </p:nvSpPr>
          <p:spPr>
            <a:xfrm rot="-5400000">
              <a:off x="7399616" y="786792"/>
              <a:ext cx="1024800" cy="892200"/>
            </a:xfrm>
            <a:prstGeom prst="flowChartDelay">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3" name="Google Shape;273;p18"/>
          <p:cNvSpPr/>
          <p:nvPr/>
        </p:nvSpPr>
        <p:spPr>
          <a:xfrm>
            <a:off x="8401572" y="4586124"/>
            <a:ext cx="431700" cy="420300"/>
          </a:xfrm>
          <a:prstGeom prst="star4">
            <a:avLst>
              <a:gd fmla="val 12500"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8"/>
          <p:cNvSpPr/>
          <p:nvPr/>
        </p:nvSpPr>
        <p:spPr>
          <a:xfrm>
            <a:off x="8768224" y="4322425"/>
            <a:ext cx="209700" cy="204000"/>
          </a:xfrm>
          <a:prstGeom prst="star4">
            <a:avLst>
              <a:gd fmla="val 125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13D3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docs.google.com/document/d/1gfhiQ_P3vwsIye9QUdsDuOiqQwCyaDIXplLvH3YaHfA/edit?usp=shar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hyperlink" Target="https://docs.google.com/document/d/1CKGqmFJcI4oFRdk6gQInrD6hZJL-bKHt41eV8kXvokQ/edit?usp=drivesd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hyperlink" Target="https://docs.google.com/document/d/1CKGqmFJcI4oFRdk6gQInrD6hZJL-bKHt41eV8kXvokQ/edit?usp=drivesd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hyperlink" Target="https://docs.google.com/document/d/1CKGqmFJcI4oFRdk6gQInrD6hZJL-bKHt41eV8kXvokQ/edit?usp=drivesd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hyperlink" Target="https://docs.google.com/document/d/1CKGqmFJcI4oFRdk6gQInrD6hZJL-bKHt41eV8kXvokQ/edit?usp=drivesd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hyperlink" Target="https://docs.google.com/document/d/1CKGqmFJcI4oFRdk6gQInrD6hZJL-bKHt41eV8kXvokQ/edit?usp=drivesd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hyperlink" Target="https://docs.google.com/document/d/1CKGqmFJcI4oFRdk6gQInrD6hZJL-bKHt41eV8kXvokQ/edit?usp=drivesd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hyperlink" Target="https://docs.google.com/document/d/1CKGqmFJcI4oFRdk6gQInrD6hZJL-bKHt41eV8kXvokQ/edit?usp=drivesd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hyperlink" Target="https://docs.google.com/document/d/1CKGqmFJcI4oFRdk6gQInrD6hZJL-bKHt41eV8kXvokQ/edit?usp=drivesd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hyperlink" Target="https://www.desmos.com/geometry/h1ovv2dgw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hyperlink" Target="https://www.desmos.com/geometry/uv12y88mj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hyperlink" Target="https://www.desmos.com/geometry/aaici73nu1"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hyperlink" Target="https://www.geogebra.org/m/RvbTCME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hyperlink" Target="https://www.geogebra.org/m/vKUASYvs" TargetMode="External"/><Relationship Id="rId5" Type="http://schemas.openxmlformats.org/officeDocument/2006/relationships/hyperlink" Target="https://www.youtube.com/watch?v=tDNCy8dalPY"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hyperlink" Target="https://www.geogebra.org/m/DjvAFawJ"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hyperlink" Target="https://testprepshsat.com/reference-algebra/geometry-formulasheet1-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278" name="Shape 278"/>
        <p:cNvGrpSpPr/>
        <p:nvPr/>
      </p:nvGrpSpPr>
      <p:grpSpPr>
        <a:xfrm>
          <a:off x="0" y="0"/>
          <a:ext cx="0" cy="0"/>
          <a:chOff x="0" y="0"/>
          <a:chExt cx="0" cy="0"/>
        </a:xfrm>
      </p:grpSpPr>
      <p:sp>
        <p:nvSpPr>
          <p:cNvPr id="279" name="Google Shape;279;p19"/>
          <p:cNvSpPr/>
          <p:nvPr/>
        </p:nvSpPr>
        <p:spPr>
          <a:xfrm>
            <a:off x="-228600" y="518400"/>
            <a:ext cx="9601200" cy="1477800"/>
          </a:xfrm>
          <a:prstGeom prst="rect">
            <a:avLst/>
          </a:prstGeom>
          <a:solidFill>
            <a:srgbClr val="313D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p19"/>
          <p:cNvSpPr/>
          <p:nvPr/>
        </p:nvSpPr>
        <p:spPr>
          <a:xfrm>
            <a:off x="228590" y="228602"/>
            <a:ext cx="2057400" cy="2057400"/>
          </a:xfrm>
          <a:prstGeom prst="ellipse">
            <a:avLst/>
          </a:prstGeom>
          <a:solidFill>
            <a:srgbClr val="C6DED9"/>
          </a:solidFill>
          <a:ln cap="flat" cmpd="sng" w="152400">
            <a:solidFill>
              <a:srgbClr val="313D35"/>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latin typeface="Merriweather"/>
                <a:ea typeface="Merriweather"/>
                <a:cs typeface="Merriweather"/>
                <a:sym typeface="Merriweather"/>
              </a:rPr>
              <a:t>Spring</a:t>
            </a:r>
            <a:endParaRPr sz="3200">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latin typeface="Merriweather"/>
                <a:ea typeface="Merriweather"/>
                <a:cs typeface="Merriweather"/>
                <a:sym typeface="Merriweather"/>
              </a:rPr>
              <a:t>5</a:t>
            </a:r>
            <a:endParaRPr sz="9600">
              <a:latin typeface="Merriweather"/>
              <a:ea typeface="Merriweather"/>
              <a:cs typeface="Merriweather"/>
              <a:sym typeface="Merriweather"/>
            </a:endParaRPr>
          </a:p>
        </p:txBody>
      </p:sp>
      <p:sp>
        <p:nvSpPr>
          <p:cNvPr id="281" name="Google Shape;281;p19"/>
          <p:cNvSpPr/>
          <p:nvPr/>
        </p:nvSpPr>
        <p:spPr>
          <a:xfrm>
            <a:off x="-228600" y="3118800"/>
            <a:ext cx="9601200" cy="1477800"/>
          </a:xfrm>
          <a:prstGeom prst="rect">
            <a:avLst/>
          </a:prstGeom>
          <a:noFill/>
          <a:ln cap="flat" cmpd="sng" w="152400">
            <a:solidFill>
              <a:srgbClr val="313D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19"/>
          <p:cNvSpPr/>
          <p:nvPr/>
        </p:nvSpPr>
        <p:spPr>
          <a:xfrm>
            <a:off x="6857990" y="2829002"/>
            <a:ext cx="2057400" cy="20574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80000"/>
              </a:lnSpc>
              <a:spcBef>
                <a:spcPts val="0"/>
              </a:spcBef>
              <a:spcAft>
                <a:spcPts val="0"/>
              </a:spcAft>
              <a:buNone/>
            </a:pPr>
            <a:r>
              <a:t/>
            </a:r>
            <a:endParaRPr sz="9600">
              <a:latin typeface="Leckerli One"/>
              <a:ea typeface="Leckerli One"/>
              <a:cs typeface="Leckerli One"/>
              <a:sym typeface="Leckerli One"/>
            </a:endParaRPr>
          </a:p>
        </p:txBody>
      </p:sp>
      <p:pic>
        <p:nvPicPr>
          <p:cNvPr id="283" name="Google Shape;283;p19" title="1.png"/>
          <p:cNvPicPr preferRelativeResize="0"/>
          <p:nvPr/>
        </p:nvPicPr>
        <p:blipFill>
          <a:blip r:embed="rId3">
            <a:alphaModFix/>
          </a:blip>
          <a:stretch>
            <a:fillRect/>
          </a:stretch>
        </p:blipFill>
        <p:spPr>
          <a:xfrm>
            <a:off x="6857990" y="2829000"/>
            <a:ext cx="2057400" cy="2057400"/>
          </a:xfrm>
          <a:prstGeom prst="rect">
            <a:avLst/>
          </a:prstGeom>
          <a:noFill/>
          <a:ln>
            <a:noFill/>
          </a:ln>
        </p:spPr>
      </p:pic>
      <p:sp>
        <p:nvSpPr>
          <p:cNvPr id="284" name="Google Shape;284;p19"/>
          <p:cNvSpPr txBox="1"/>
          <p:nvPr/>
        </p:nvSpPr>
        <p:spPr>
          <a:xfrm>
            <a:off x="228600" y="3211200"/>
            <a:ext cx="6400800" cy="129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 sz="3600">
                <a:latin typeface="Merriweather"/>
                <a:ea typeface="Merriweather"/>
                <a:cs typeface="Merriweather"/>
                <a:sym typeface="Merriweather"/>
              </a:rPr>
              <a:t>Stuy Prep</a:t>
            </a:r>
            <a:endParaRPr sz="3600">
              <a:latin typeface="Merriweather"/>
              <a:ea typeface="Merriweather"/>
              <a:cs typeface="Merriweather"/>
              <a:sym typeface="Merriweather"/>
            </a:endParaRPr>
          </a:p>
          <a:p>
            <a:pPr indent="0" lvl="0" marL="0" rtl="0" algn="r">
              <a:spcBef>
                <a:spcPts val="0"/>
              </a:spcBef>
              <a:spcAft>
                <a:spcPts val="0"/>
              </a:spcAft>
              <a:buNone/>
            </a:pPr>
            <a:r>
              <a:rPr lang="en" sz="4800">
                <a:latin typeface="Merriweather"/>
                <a:ea typeface="Merriweather"/>
                <a:cs typeface="Merriweather"/>
                <a:sym typeface="Merriweather"/>
              </a:rPr>
              <a:t>Lesson 26S5</a:t>
            </a:r>
            <a:endParaRPr sz="4800">
              <a:latin typeface="Merriweather"/>
              <a:ea typeface="Merriweather"/>
              <a:cs typeface="Merriweather"/>
              <a:sym typeface="Merriweather"/>
            </a:endParaRPr>
          </a:p>
        </p:txBody>
      </p:sp>
      <p:sp>
        <p:nvSpPr>
          <p:cNvPr id="285" name="Google Shape;285;p19"/>
          <p:cNvSpPr txBox="1"/>
          <p:nvPr/>
        </p:nvSpPr>
        <p:spPr>
          <a:xfrm>
            <a:off x="2514600" y="518400"/>
            <a:ext cx="6400800" cy="1477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4800">
                <a:solidFill>
                  <a:srgbClr val="FFFFFF"/>
                </a:solidFill>
                <a:latin typeface="Merriweather"/>
                <a:ea typeface="Merriweather"/>
                <a:cs typeface="Merriweather"/>
                <a:sym typeface="Merriweather"/>
              </a:rPr>
              <a:t>Structure and Polygons and Prisms</a:t>
            </a:r>
            <a:endParaRPr sz="4800">
              <a:solidFill>
                <a:srgbClr val="FFFFFF"/>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3D35"/>
        </a:solidFill>
      </p:bgPr>
    </p:bg>
    <p:spTree>
      <p:nvGrpSpPr>
        <p:cNvPr id="380" name="Shape 380"/>
        <p:cNvGrpSpPr/>
        <p:nvPr/>
      </p:nvGrpSpPr>
      <p:grpSpPr>
        <a:xfrm>
          <a:off x="0" y="0"/>
          <a:ext cx="0" cy="0"/>
          <a:chOff x="0" y="0"/>
          <a:chExt cx="0" cy="0"/>
        </a:xfrm>
      </p:grpSpPr>
      <p:sp>
        <p:nvSpPr>
          <p:cNvPr id="381" name="Google Shape;381;p2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2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83" name="Google Shape;383;p28"/>
          <p:cNvSpPr txBox="1"/>
          <p:nvPr/>
        </p:nvSpPr>
        <p:spPr>
          <a:xfrm>
            <a:off x="1490400" y="228600"/>
            <a:ext cx="7425000" cy="1481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a:p>
            <a:pPr indent="0" lvl="0" marL="0" rtl="0" algn="l">
              <a:spcBef>
                <a:spcPts val="0"/>
              </a:spcBef>
              <a:spcAft>
                <a:spcPts val="0"/>
              </a:spcAft>
              <a:buNone/>
            </a:pPr>
            <a:r>
              <a:t/>
            </a:r>
            <a:endParaRPr sz="4800">
              <a:latin typeface="Merriweather"/>
              <a:ea typeface="Merriweather"/>
              <a:cs typeface="Merriweather"/>
              <a:sym typeface="Merriweather"/>
            </a:endParaRPr>
          </a:p>
        </p:txBody>
      </p:sp>
      <p:pic>
        <p:nvPicPr>
          <p:cNvPr id="384" name="Google Shape;384;p28"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85" name="Google Shape;385;p28"/>
          <p:cNvSpPr txBox="1"/>
          <p:nvPr/>
        </p:nvSpPr>
        <p:spPr>
          <a:xfrm>
            <a:off x="228600" y="1468475"/>
            <a:ext cx="4114800" cy="2559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These questions often ask about how the author develops their ideas, how the organizational pattern allow the author to make a point, and how the point shifts throughout the text.</a:t>
            </a:r>
            <a:endParaRPr sz="2400">
              <a:solidFill>
                <a:schemeClr val="lt1"/>
              </a:solidFill>
              <a:latin typeface="DM Sans"/>
              <a:ea typeface="DM Sans"/>
              <a:cs typeface="DM Sans"/>
              <a:sym typeface="DM Sans"/>
            </a:endParaRPr>
          </a:p>
        </p:txBody>
      </p:sp>
      <p:sp>
        <p:nvSpPr>
          <p:cNvPr id="386" name="Google Shape;386;p28"/>
          <p:cNvSpPr txBox="1"/>
          <p:nvPr/>
        </p:nvSpPr>
        <p:spPr>
          <a:xfrm>
            <a:off x="4800600" y="1468475"/>
            <a:ext cx="4114800" cy="2684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They may use </a:t>
            </a:r>
            <a:r>
              <a:rPr lang="en" sz="2400">
                <a:solidFill>
                  <a:schemeClr val="lt1"/>
                </a:solidFill>
                <a:latin typeface="DM Sans"/>
                <a:ea typeface="DM Sans"/>
                <a:cs typeface="DM Sans"/>
                <a:sym typeface="DM Sans"/>
              </a:rPr>
              <a:t>wording like:</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“How does the author’s use of [pattern] contribute to the development of ideas in the passage?”</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8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To solve these questions:</a:t>
            </a:r>
            <a:endParaRPr sz="2400">
              <a:solidFill>
                <a:schemeClr val="lt1"/>
              </a:solidFill>
              <a:latin typeface="DM Sans"/>
              <a:ea typeface="DM Sans"/>
              <a:cs typeface="DM Sans"/>
              <a:sym typeface="DM Sans"/>
            </a:endParaRPr>
          </a:p>
        </p:txBody>
      </p:sp>
      <p:sp>
        <p:nvSpPr>
          <p:cNvPr id="387" name="Google Shape;387;p28"/>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 name="Google Shape;393;p2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94" name="Google Shape;394;p29"/>
          <p:cNvSpPr txBox="1"/>
          <p:nvPr/>
        </p:nvSpPr>
        <p:spPr>
          <a:xfrm>
            <a:off x="1490400" y="228600"/>
            <a:ext cx="7425000" cy="740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395" name="Google Shape;395;p2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96" name="Google Shape;396;p29"/>
          <p:cNvSpPr txBox="1"/>
          <p:nvPr/>
        </p:nvSpPr>
        <p:spPr>
          <a:xfrm>
            <a:off x="228600" y="1468475"/>
            <a:ext cx="4114800" cy="3657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1.  Annotate the passage.</a:t>
            </a:r>
            <a:endParaRPr b="1" sz="2400">
              <a:solidFill>
                <a:schemeClr val="lt1"/>
              </a:solidFill>
              <a:latin typeface="DM Sans"/>
              <a:ea typeface="DM Sans"/>
              <a:cs typeface="DM Sans"/>
              <a:sym typeface="DM Sans"/>
            </a:endParaRPr>
          </a:p>
        </p:txBody>
      </p:sp>
      <p:sp>
        <p:nvSpPr>
          <p:cNvPr id="397" name="Google Shape;397;p29"/>
          <p:cNvSpPr txBox="1"/>
          <p:nvPr/>
        </p:nvSpPr>
        <p:spPr>
          <a:xfrm>
            <a:off x="4800600" y="1468475"/>
            <a:ext cx="4114800" cy="2193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The same strategy that helps you quickly index a passage and allows you to locate details will also help you grasp the structure of the passage.</a:t>
            </a:r>
            <a:endParaRPr sz="2400">
              <a:solidFill>
                <a:schemeClr val="lt1"/>
              </a:solidFill>
              <a:latin typeface="DM Sans"/>
              <a:ea typeface="DM Sans"/>
              <a:cs typeface="DM Sans"/>
              <a:sym typeface="DM Sans"/>
            </a:endParaRPr>
          </a:p>
        </p:txBody>
      </p:sp>
      <p:sp>
        <p:nvSpPr>
          <p:cNvPr id="398" name="Google Shape;398;p29"/>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4" name="Google Shape;404;p3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05" name="Google Shape;405;p30"/>
          <p:cNvSpPr txBox="1"/>
          <p:nvPr/>
        </p:nvSpPr>
        <p:spPr>
          <a:xfrm>
            <a:off x="1490400" y="228600"/>
            <a:ext cx="7425000" cy="740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406" name="Google Shape;406;p3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07" name="Google Shape;407;p30"/>
          <p:cNvSpPr txBox="1"/>
          <p:nvPr/>
        </p:nvSpPr>
        <p:spPr>
          <a:xfrm>
            <a:off x="228600" y="1468475"/>
            <a:ext cx="4114800" cy="3657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1.  Annotate the passage.</a:t>
            </a:r>
            <a:endParaRPr b="1" sz="2400">
              <a:solidFill>
                <a:schemeClr val="lt1"/>
              </a:solidFill>
              <a:latin typeface="DM Sans"/>
              <a:ea typeface="DM Sans"/>
              <a:cs typeface="DM Sans"/>
              <a:sym typeface="DM Sans"/>
            </a:endParaRPr>
          </a:p>
        </p:txBody>
      </p:sp>
      <p:sp>
        <p:nvSpPr>
          <p:cNvPr id="408" name="Google Shape;408;p30"/>
          <p:cNvSpPr txBox="1"/>
          <p:nvPr/>
        </p:nvSpPr>
        <p:spPr>
          <a:xfrm>
            <a:off x="4800600" y="1468475"/>
            <a:ext cx="4114800" cy="2559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Notating the development of ideas will enable the reader to clearly see the format of the passage and how the author is using structure to make his or her point clearer.</a:t>
            </a:r>
            <a:endParaRPr sz="2400">
              <a:solidFill>
                <a:schemeClr val="lt1"/>
              </a:solidFill>
              <a:latin typeface="DM Sans"/>
              <a:ea typeface="DM Sans"/>
              <a:cs typeface="DM Sans"/>
              <a:sym typeface="DM Sans"/>
            </a:endParaRPr>
          </a:p>
        </p:txBody>
      </p:sp>
      <p:sp>
        <p:nvSpPr>
          <p:cNvPr id="409" name="Google Shape;409;p30"/>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5" name="Google Shape;415;p3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16" name="Google Shape;416;p31"/>
          <p:cNvSpPr txBox="1"/>
          <p:nvPr/>
        </p:nvSpPr>
        <p:spPr>
          <a:xfrm>
            <a:off x="1490400" y="228600"/>
            <a:ext cx="7425000" cy="740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417" name="Google Shape;417;p31"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18" name="Google Shape;418;p31"/>
          <p:cNvSpPr txBox="1"/>
          <p:nvPr/>
        </p:nvSpPr>
        <p:spPr>
          <a:xfrm>
            <a:off x="228600" y="1468475"/>
            <a:ext cx="4114800" cy="731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2</a:t>
            </a:r>
            <a:r>
              <a:rPr b="1" lang="en" sz="2400">
                <a:solidFill>
                  <a:schemeClr val="lt1"/>
                </a:solidFill>
                <a:latin typeface="DM Sans"/>
                <a:ea typeface="DM Sans"/>
                <a:cs typeface="DM Sans"/>
                <a:sym typeface="DM Sans"/>
              </a:rPr>
              <a:t>.  Focus on topic sentences.</a:t>
            </a:r>
            <a:endParaRPr b="1" sz="2400">
              <a:solidFill>
                <a:schemeClr val="lt1"/>
              </a:solidFill>
              <a:latin typeface="DM Sans"/>
              <a:ea typeface="DM Sans"/>
              <a:cs typeface="DM Sans"/>
              <a:sym typeface="DM Sans"/>
            </a:endParaRPr>
          </a:p>
        </p:txBody>
      </p:sp>
      <p:sp>
        <p:nvSpPr>
          <p:cNvPr id="419" name="Google Shape;419;p31"/>
          <p:cNvSpPr txBox="1"/>
          <p:nvPr/>
        </p:nvSpPr>
        <p:spPr>
          <a:xfrm>
            <a:off x="4800600" y="1468475"/>
            <a:ext cx="4114800" cy="2193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By looking at the topic sentences of the specified paragraph or entire text helps to clarify how the author develops his or her main points.</a:t>
            </a:r>
            <a:endParaRPr sz="2400">
              <a:solidFill>
                <a:schemeClr val="lt1"/>
              </a:solidFill>
              <a:latin typeface="DM Sans"/>
              <a:ea typeface="DM Sans"/>
              <a:cs typeface="DM Sans"/>
              <a:sym typeface="DM Sans"/>
            </a:endParaRPr>
          </a:p>
        </p:txBody>
      </p:sp>
      <p:sp>
        <p:nvSpPr>
          <p:cNvPr id="420" name="Google Shape;420;p31"/>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 name="Google Shape;426;p3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27" name="Google Shape;427;p32"/>
          <p:cNvSpPr txBox="1"/>
          <p:nvPr/>
        </p:nvSpPr>
        <p:spPr>
          <a:xfrm>
            <a:off x="1490400" y="228600"/>
            <a:ext cx="7425000" cy="740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428" name="Google Shape;428;p3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29" name="Google Shape;429;p32"/>
          <p:cNvSpPr txBox="1"/>
          <p:nvPr/>
        </p:nvSpPr>
        <p:spPr>
          <a:xfrm>
            <a:off x="228600" y="1468475"/>
            <a:ext cx="4114800" cy="1096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3</a:t>
            </a:r>
            <a:r>
              <a:rPr b="1" lang="en" sz="2400">
                <a:solidFill>
                  <a:schemeClr val="lt1"/>
                </a:solidFill>
                <a:latin typeface="DM Sans"/>
                <a:ea typeface="DM Sans"/>
                <a:cs typeface="DM Sans"/>
                <a:sym typeface="DM Sans"/>
              </a:rPr>
              <a:t>.  Pay </a:t>
            </a:r>
            <a:r>
              <a:rPr b="1" lang="en" sz="2400">
                <a:solidFill>
                  <a:schemeClr val="lt1"/>
                </a:solidFill>
                <a:latin typeface="DM Sans"/>
                <a:ea typeface="DM Sans"/>
                <a:cs typeface="DM Sans"/>
                <a:sym typeface="DM Sans"/>
              </a:rPr>
              <a:t>attention to transitions and shifts in ideas</a:t>
            </a:r>
            <a:r>
              <a:rPr b="1" lang="en" sz="2400">
                <a:solidFill>
                  <a:schemeClr val="lt1"/>
                </a:solidFill>
                <a:latin typeface="DM Sans"/>
                <a:ea typeface="DM Sans"/>
                <a:cs typeface="DM Sans"/>
                <a:sym typeface="DM Sans"/>
              </a:rPr>
              <a:t>.</a:t>
            </a:r>
            <a:endParaRPr b="1" sz="2400">
              <a:solidFill>
                <a:schemeClr val="lt1"/>
              </a:solidFill>
              <a:latin typeface="DM Sans"/>
              <a:ea typeface="DM Sans"/>
              <a:cs typeface="DM Sans"/>
              <a:sym typeface="DM Sans"/>
            </a:endParaRPr>
          </a:p>
        </p:txBody>
      </p:sp>
      <p:sp>
        <p:nvSpPr>
          <p:cNvPr id="430" name="Google Shape;430;p32"/>
          <p:cNvSpPr txBox="1"/>
          <p:nvPr/>
        </p:nvSpPr>
        <p:spPr>
          <a:xfrm>
            <a:off x="4800600" y="1497600"/>
            <a:ext cx="4114800" cy="18279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Look for transition phrases like “In contrast,” “On the other hand,” and “Moreover,” that indicate a shift in ideas in the passage.</a:t>
            </a:r>
            <a:endParaRPr sz="2400">
              <a:solidFill>
                <a:schemeClr val="lt1"/>
              </a:solidFill>
              <a:latin typeface="DM Sans"/>
              <a:ea typeface="DM Sans"/>
              <a:cs typeface="DM Sans"/>
              <a:sym typeface="DM Sans"/>
            </a:endParaRPr>
          </a:p>
        </p:txBody>
      </p:sp>
      <p:sp>
        <p:nvSpPr>
          <p:cNvPr id="431" name="Google Shape;431;p32"/>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 name="Google Shape;437;p3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38" name="Google Shape;438;p33"/>
          <p:cNvSpPr txBox="1"/>
          <p:nvPr/>
        </p:nvSpPr>
        <p:spPr>
          <a:xfrm>
            <a:off x="1490400" y="228600"/>
            <a:ext cx="7425000" cy="740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439" name="Google Shape;439;p3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40" name="Google Shape;440;p33"/>
          <p:cNvSpPr txBox="1"/>
          <p:nvPr/>
        </p:nvSpPr>
        <p:spPr>
          <a:xfrm>
            <a:off x="228600" y="1468475"/>
            <a:ext cx="4114800" cy="731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4</a:t>
            </a:r>
            <a:r>
              <a:rPr b="1" lang="en" sz="2400">
                <a:solidFill>
                  <a:schemeClr val="lt1"/>
                </a:solidFill>
                <a:latin typeface="DM Sans"/>
                <a:ea typeface="DM Sans"/>
                <a:cs typeface="DM Sans"/>
                <a:sym typeface="DM Sans"/>
              </a:rPr>
              <a:t>.  Practice distinguishing </a:t>
            </a:r>
            <a:r>
              <a:rPr b="1" lang="en" sz="2400">
                <a:solidFill>
                  <a:schemeClr val="lt1"/>
                </a:solidFill>
                <a:latin typeface="DM Sans"/>
                <a:ea typeface="DM Sans"/>
                <a:cs typeface="DM Sans"/>
                <a:sym typeface="DM Sans"/>
              </a:rPr>
              <a:t>structural points</a:t>
            </a:r>
            <a:r>
              <a:rPr b="1" lang="en" sz="2400">
                <a:solidFill>
                  <a:schemeClr val="lt1"/>
                </a:solidFill>
                <a:latin typeface="DM Sans"/>
                <a:ea typeface="DM Sans"/>
                <a:cs typeface="DM Sans"/>
                <a:sym typeface="DM Sans"/>
              </a:rPr>
              <a:t>.</a:t>
            </a:r>
            <a:endParaRPr b="1" sz="2400">
              <a:solidFill>
                <a:schemeClr val="lt1"/>
              </a:solidFill>
              <a:latin typeface="DM Sans"/>
              <a:ea typeface="DM Sans"/>
              <a:cs typeface="DM Sans"/>
              <a:sym typeface="DM Sans"/>
            </a:endParaRPr>
          </a:p>
        </p:txBody>
      </p:sp>
      <p:sp>
        <p:nvSpPr>
          <p:cNvPr id="441" name="Google Shape;441;p33"/>
          <p:cNvSpPr txBox="1"/>
          <p:nvPr/>
        </p:nvSpPr>
        <p:spPr>
          <a:xfrm>
            <a:off x="4800600" y="1468475"/>
            <a:ext cx="4114800" cy="2559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Learn to identify which sentences are structural points, and which are simply details and examples, and don't depict a change in the point of the paragraph or passage.</a:t>
            </a:r>
            <a:endParaRPr sz="2400">
              <a:solidFill>
                <a:schemeClr val="lt1"/>
              </a:solidFill>
              <a:latin typeface="DM Sans"/>
              <a:ea typeface="DM Sans"/>
              <a:cs typeface="DM Sans"/>
              <a:sym typeface="DM Sans"/>
            </a:endParaRPr>
          </a:p>
        </p:txBody>
      </p:sp>
      <p:sp>
        <p:nvSpPr>
          <p:cNvPr id="442" name="Google Shape;442;p33"/>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 name="Google Shape;448;p3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49" name="Google Shape;449;p34"/>
          <p:cNvSpPr txBox="1"/>
          <p:nvPr/>
        </p:nvSpPr>
        <p:spPr>
          <a:xfrm>
            <a:off x="1490400" y="228600"/>
            <a:ext cx="7425000" cy="740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450" name="Google Shape;450;p3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51" name="Google Shape;451;p34"/>
          <p:cNvSpPr txBox="1"/>
          <p:nvPr/>
        </p:nvSpPr>
        <p:spPr>
          <a:xfrm>
            <a:off x="228600" y="1468475"/>
            <a:ext cx="4114800" cy="731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5</a:t>
            </a:r>
            <a:r>
              <a:rPr b="1" lang="en" sz="2400">
                <a:solidFill>
                  <a:schemeClr val="lt1"/>
                </a:solidFill>
                <a:latin typeface="DM Sans"/>
                <a:ea typeface="DM Sans"/>
                <a:cs typeface="DM Sans"/>
                <a:sym typeface="DM Sans"/>
              </a:rPr>
              <a:t>.  Utilize the process of elimination.</a:t>
            </a:r>
            <a:endParaRPr b="1" sz="2400">
              <a:solidFill>
                <a:schemeClr val="lt1"/>
              </a:solidFill>
              <a:latin typeface="DM Sans"/>
              <a:ea typeface="DM Sans"/>
              <a:cs typeface="DM Sans"/>
              <a:sym typeface="DM Sans"/>
            </a:endParaRPr>
          </a:p>
        </p:txBody>
      </p:sp>
      <p:sp>
        <p:nvSpPr>
          <p:cNvPr id="452" name="Google Shape;452;p34"/>
          <p:cNvSpPr txBox="1"/>
          <p:nvPr/>
        </p:nvSpPr>
        <p:spPr>
          <a:xfrm>
            <a:off x="4800600" y="1468475"/>
            <a:ext cx="4114800" cy="2559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Structure questions test the reader’s understanding of entire paragraphs or the whole passage. Look for answers that are obviously wrong or identifies a point from another paragraph.</a:t>
            </a:r>
            <a:endParaRPr sz="2400">
              <a:solidFill>
                <a:schemeClr val="lt1"/>
              </a:solidFill>
              <a:latin typeface="DM Sans"/>
              <a:ea typeface="DM Sans"/>
              <a:cs typeface="DM Sans"/>
              <a:sym typeface="DM Sans"/>
            </a:endParaRPr>
          </a:p>
        </p:txBody>
      </p:sp>
      <p:sp>
        <p:nvSpPr>
          <p:cNvPr id="453" name="Google Shape;453;p34"/>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 name="Google Shape;459;p3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60" name="Google Shape;460;p35"/>
          <p:cNvSpPr txBox="1"/>
          <p:nvPr/>
        </p:nvSpPr>
        <p:spPr>
          <a:xfrm>
            <a:off x="1490400" y="228600"/>
            <a:ext cx="7425000" cy="740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461" name="Google Shape;461;p3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62" name="Google Shape;462;p35"/>
          <p:cNvSpPr txBox="1"/>
          <p:nvPr/>
        </p:nvSpPr>
        <p:spPr>
          <a:xfrm>
            <a:off x="228600" y="1468475"/>
            <a:ext cx="4114800" cy="731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6</a:t>
            </a:r>
            <a:r>
              <a:rPr b="1" lang="en" sz="2400">
                <a:solidFill>
                  <a:schemeClr val="lt1"/>
                </a:solidFill>
                <a:latin typeface="DM Sans"/>
                <a:ea typeface="DM Sans"/>
                <a:cs typeface="DM Sans"/>
                <a:sym typeface="DM Sans"/>
              </a:rPr>
              <a:t>.  Watch out for </a:t>
            </a:r>
            <a:r>
              <a:rPr b="1" lang="en" sz="2400">
                <a:solidFill>
                  <a:schemeClr val="lt1"/>
                </a:solidFill>
                <a:latin typeface="DM Sans"/>
                <a:ea typeface="DM Sans"/>
                <a:cs typeface="DM Sans"/>
                <a:sym typeface="DM Sans"/>
              </a:rPr>
              <a:t>trap answer choices</a:t>
            </a:r>
            <a:r>
              <a:rPr b="1" lang="en" sz="2400">
                <a:solidFill>
                  <a:schemeClr val="lt1"/>
                </a:solidFill>
                <a:latin typeface="DM Sans"/>
                <a:ea typeface="DM Sans"/>
                <a:cs typeface="DM Sans"/>
                <a:sym typeface="DM Sans"/>
              </a:rPr>
              <a:t>.</a:t>
            </a:r>
            <a:endParaRPr b="1" sz="2400">
              <a:solidFill>
                <a:schemeClr val="lt1"/>
              </a:solidFill>
              <a:latin typeface="DM Sans"/>
              <a:ea typeface="DM Sans"/>
              <a:cs typeface="DM Sans"/>
              <a:sym typeface="DM Sans"/>
            </a:endParaRPr>
          </a:p>
        </p:txBody>
      </p:sp>
      <p:sp>
        <p:nvSpPr>
          <p:cNvPr id="463" name="Google Shape;463;p35"/>
          <p:cNvSpPr txBox="1"/>
          <p:nvPr/>
        </p:nvSpPr>
        <p:spPr>
          <a:xfrm>
            <a:off x="4800600" y="1468475"/>
            <a:ext cx="4114800" cy="2559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There are three trap answers in structure questions: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Half answers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Out of scope answers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Answers that sweat the details</a:t>
            </a:r>
            <a:endParaRPr sz="2400">
              <a:solidFill>
                <a:schemeClr val="lt1"/>
              </a:solidFill>
              <a:latin typeface="DM Sans"/>
              <a:ea typeface="DM Sans"/>
              <a:cs typeface="DM Sans"/>
              <a:sym typeface="DM Sans"/>
            </a:endParaRPr>
          </a:p>
        </p:txBody>
      </p:sp>
      <p:sp>
        <p:nvSpPr>
          <p:cNvPr id="464" name="Google Shape;464;p35"/>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 name="Google Shape;470;p3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71" name="Google Shape;471;p36"/>
          <p:cNvSpPr txBox="1"/>
          <p:nvPr/>
        </p:nvSpPr>
        <p:spPr>
          <a:xfrm>
            <a:off x="1490400" y="228600"/>
            <a:ext cx="7425000" cy="740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472" name="Google Shape;472;p3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73" name="Google Shape;473;p36"/>
          <p:cNvSpPr txBox="1"/>
          <p:nvPr/>
        </p:nvSpPr>
        <p:spPr>
          <a:xfrm>
            <a:off x="228600" y="1468475"/>
            <a:ext cx="4114800" cy="2559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81000" lvl="0" marL="457200" rtl="0" algn="l">
              <a:spcBef>
                <a:spcPts val="0"/>
              </a:spcBef>
              <a:spcAft>
                <a:spcPts val="0"/>
              </a:spcAft>
              <a:buClr>
                <a:schemeClr val="lt1"/>
              </a:buClr>
              <a:buSzPts val="2400"/>
              <a:buFont typeface="DM Sans"/>
              <a:buChar char="●"/>
            </a:pPr>
            <a:r>
              <a:rPr b="1" lang="en" sz="2400">
                <a:solidFill>
                  <a:schemeClr val="lt1"/>
                </a:solidFill>
                <a:latin typeface="DM Sans"/>
                <a:ea typeface="DM Sans"/>
                <a:cs typeface="DM Sans"/>
                <a:sym typeface="DM Sans"/>
              </a:rPr>
              <a:t>Half answers</a:t>
            </a:r>
            <a:r>
              <a:rPr lang="en" sz="2400">
                <a:solidFill>
                  <a:schemeClr val="lt1"/>
                </a:solidFill>
                <a:latin typeface="DM Sans"/>
                <a:ea typeface="DM Sans"/>
                <a:cs typeface="DM Sans"/>
                <a:sym typeface="DM Sans"/>
              </a:rPr>
              <a:t>. Answers to structural questions usually include two or more parts. Half answers are answers that correctly identify the first half of the passage</a:t>
            </a:r>
            <a:endParaRPr sz="2400">
              <a:solidFill>
                <a:schemeClr val="lt1"/>
              </a:solidFill>
              <a:latin typeface="DM Sans"/>
              <a:ea typeface="DM Sans"/>
              <a:cs typeface="DM Sans"/>
              <a:sym typeface="DM Sans"/>
            </a:endParaRPr>
          </a:p>
        </p:txBody>
      </p:sp>
      <p:sp>
        <p:nvSpPr>
          <p:cNvPr id="474" name="Google Shape;474;p36"/>
          <p:cNvSpPr txBox="1"/>
          <p:nvPr/>
        </p:nvSpPr>
        <p:spPr>
          <a:xfrm>
            <a:off x="4800600" y="1468475"/>
            <a:ext cx="4114800" cy="2193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but inaccurately describe the second half. They sound at least partially correct, but avoid them and choose only answers that are completely correct. </a:t>
            </a:r>
            <a:endParaRPr sz="2400">
              <a:solidFill>
                <a:schemeClr val="lt1"/>
              </a:solidFill>
              <a:latin typeface="DM Sans"/>
              <a:ea typeface="DM Sans"/>
              <a:cs typeface="DM Sans"/>
              <a:sym typeface="DM Sans"/>
            </a:endParaRPr>
          </a:p>
        </p:txBody>
      </p:sp>
      <p:sp>
        <p:nvSpPr>
          <p:cNvPr id="475" name="Google Shape;475;p36"/>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 name="Google Shape;481;p3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82" name="Google Shape;482;p37"/>
          <p:cNvSpPr txBox="1"/>
          <p:nvPr/>
        </p:nvSpPr>
        <p:spPr>
          <a:xfrm>
            <a:off x="1490400" y="228600"/>
            <a:ext cx="7425000" cy="740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483" name="Google Shape;483;p3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84" name="Google Shape;484;p37"/>
          <p:cNvSpPr txBox="1"/>
          <p:nvPr/>
        </p:nvSpPr>
        <p:spPr>
          <a:xfrm>
            <a:off x="228600" y="1461900"/>
            <a:ext cx="4114800" cy="2559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81000" lvl="0" marL="457200" rtl="0" algn="l">
              <a:spcBef>
                <a:spcPts val="0"/>
              </a:spcBef>
              <a:spcAft>
                <a:spcPts val="0"/>
              </a:spcAft>
              <a:buClr>
                <a:schemeClr val="lt1"/>
              </a:buClr>
              <a:buSzPts val="2400"/>
              <a:buFont typeface="DM Sans"/>
              <a:buChar char="●"/>
            </a:pPr>
            <a:r>
              <a:rPr b="1" lang="en" sz="2400">
                <a:solidFill>
                  <a:schemeClr val="lt1"/>
                </a:solidFill>
                <a:latin typeface="DM Sans"/>
                <a:ea typeface="DM Sans"/>
                <a:cs typeface="DM Sans"/>
                <a:sym typeface="DM Sans"/>
              </a:rPr>
              <a:t>Out of scope </a:t>
            </a:r>
            <a:r>
              <a:rPr b="1" lang="en" sz="2400">
                <a:solidFill>
                  <a:schemeClr val="lt1"/>
                </a:solidFill>
                <a:latin typeface="DM Sans"/>
                <a:ea typeface="DM Sans"/>
                <a:cs typeface="DM Sans"/>
                <a:sym typeface="DM Sans"/>
              </a:rPr>
              <a:t>answers</a:t>
            </a:r>
            <a:r>
              <a:rPr lang="en" sz="2400">
                <a:solidFill>
                  <a:schemeClr val="lt1"/>
                </a:solidFill>
                <a:latin typeface="DM Sans"/>
                <a:ea typeface="DM Sans"/>
                <a:cs typeface="DM Sans"/>
                <a:sym typeface="DM Sans"/>
              </a:rPr>
              <a:t>. </a:t>
            </a:r>
            <a:r>
              <a:rPr lang="en" sz="2400">
                <a:solidFill>
                  <a:schemeClr val="lt1"/>
                </a:solidFill>
                <a:latin typeface="DM Sans"/>
                <a:ea typeface="DM Sans"/>
                <a:cs typeface="DM Sans"/>
                <a:sym typeface="DM Sans"/>
              </a:rPr>
              <a:t>Some answers sound good or are good ideas for how a passage could be put together but say information beyond the scope of the passage.</a:t>
            </a:r>
            <a:endParaRPr sz="2400">
              <a:solidFill>
                <a:schemeClr val="lt1"/>
              </a:solidFill>
              <a:latin typeface="DM Sans"/>
              <a:ea typeface="DM Sans"/>
              <a:cs typeface="DM Sans"/>
              <a:sym typeface="DM Sans"/>
            </a:endParaRPr>
          </a:p>
        </p:txBody>
      </p:sp>
      <p:sp>
        <p:nvSpPr>
          <p:cNvPr id="485" name="Google Shape;485;p37"/>
          <p:cNvSpPr txBox="1"/>
          <p:nvPr/>
        </p:nvSpPr>
        <p:spPr>
          <a:xfrm>
            <a:off x="4800600" y="1468475"/>
            <a:ext cx="4114800" cy="2193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381000" lvl="0" marL="457200" rtl="0" algn="l">
              <a:spcBef>
                <a:spcPts val="0"/>
              </a:spcBef>
              <a:spcAft>
                <a:spcPts val="0"/>
              </a:spcAft>
              <a:buClr>
                <a:schemeClr val="lt1"/>
              </a:buClr>
              <a:buSzPts val="2400"/>
              <a:buFont typeface="DM Sans"/>
              <a:buChar char="●"/>
            </a:pPr>
            <a:r>
              <a:rPr b="1" lang="en" sz="2400">
                <a:solidFill>
                  <a:schemeClr val="lt1"/>
                </a:solidFill>
                <a:latin typeface="DM Sans"/>
                <a:ea typeface="DM Sans"/>
                <a:cs typeface="DM Sans"/>
                <a:sym typeface="DM Sans"/>
              </a:rPr>
              <a:t>Sweating the details</a:t>
            </a:r>
            <a:r>
              <a:rPr lang="en" sz="2400">
                <a:solidFill>
                  <a:schemeClr val="lt1"/>
                </a:solidFill>
                <a:latin typeface="DM Sans"/>
                <a:ea typeface="DM Sans"/>
                <a:cs typeface="DM Sans"/>
                <a:sym typeface="DM Sans"/>
              </a:rPr>
              <a:t>. Some wrong answers focus too narrowly on a detail mentioned in the passage and miss the bigger picture.</a:t>
            </a:r>
            <a:endParaRPr sz="2400">
              <a:solidFill>
                <a:schemeClr val="lt1"/>
              </a:solidFill>
              <a:latin typeface="DM Sans"/>
              <a:ea typeface="DM Sans"/>
              <a:cs typeface="DM Sans"/>
              <a:sym typeface="DM Sans"/>
            </a:endParaRPr>
          </a:p>
        </p:txBody>
      </p:sp>
      <p:sp>
        <p:nvSpPr>
          <p:cNvPr id="486" name="Google Shape;486;p37"/>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 name="Google Shape;291;p2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292" name="Google Shape;292;p2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Welcome</a:t>
            </a:r>
            <a:endParaRPr sz="4800">
              <a:latin typeface="Merriweather"/>
              <a:ea typeface="Merriweather"/>
              <a:cs typeface="Merriweather"/>
              <a:sym typeface="Merriweather"/>
            </a:endParaRPr>
          </a:p>
        </p:txBody>
      </p:sp>
      <p:sp>
        <p:nvSpPr>
          <p:cNvPr id="293" name="Google Shape;293;p20"/>
          <p:cNvSpPr txBox="1"/>
          <p:nvPr/>
        </p:nvSpPr>
        <p:spPr>
          <a:xfrm>
            <a:off x="228600" y="1490400"/>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Questions on Homework 4?</a:t>
            </a:r>
            <a:endParaRPr sz="2400">
              <a:solidFill>
                <a:schemeClr val="lt1"/>
              </a:solidFill>
              <a:latin typeface="DM Sans"/>
              <a:ea typeface="DM Sans"/>
              <a:cs typeface="DM Sans"/>
              <a:sym typeface="DM Sans"/>
            </a:endParaRPr>
          </a:p>
        </p:txBody>
      </p:sp>
      <p:pic>
        <p:nvPicPr>
          <p:cNvPr id="294" name="Google Shape;294;p2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295" name="Google Shape;295;p20"/>
          <p:cNvSpPr txBox="1"/>
          <p:nvPr/>
        </p:nvSpPr>
        <p:spPr>
          <a:xfrm>
            <a:off x="598075" y="2088300"/>
            <a:ext cx="37452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u="sng">
                <a:solidFill>
                  <a:srgbClr val="C6DED9"/>
                </a:solidFill>
                <a:latin typeface="DM Sans"/>
                <a:ea typeface="DM Sans"/>
                <a:cs typeface="DM Sans"/>
                <a:sym typeface="DM Sans"/>
                <a:hlinkClick r:id="rId4">
                  <a:extLst>
                    <a:ext uri="{A12FA001-AC4F-418D-AE19-62706E023703}">
                      <ahyp:hlinkClr val="tx"/>
                    </a:ext>
                  </a:extLst>
                </a:hlinkClick>
              </a:rPr>
              <a:t>Vocabulary and Ratios and Proportional Relationships</a:t>
            </a:r>
            <a:endParaRPr sz="2400">
              <a:solidFill>
                <a:srgbClr val="C6DED9"/>
              </a:solidFill>
              <a:latin typeface="DM Sans"/>
              <a:ea typeface="DM Sans"/>
              <a:cs typeface="DM Sans"/>
              <a:sym typeface="DM Sans"/>
            </a:endParaRPr>
          </a:p>
        </p:txBody>
      </p:sp>
      <p:sp>
        <p:nvSpPr>
          <p:cNvPr id="296" name="Google Shape;296;p20"/>
          <p:cNvSpPr/>
          <p:nvPr/>
        </p:nvSpPr>
        <p:spPr>
          <a:xfrm>
            <a:off x="-1522208" y="4131550"/>
            <a:ext cx="11479688" cy="1011961"/>
          </a:xfrm>
          <a:prstGeom prst="rect">
            <a:avLst/>
          </a:prstGeom>
        </p:spPr>
        <p:txBody>
          <a:bodyPr>
            <a:prstTxWarp prst="textPlain"/>
          </a:bodyPr>
          <a:lstStyle/>
          <a:p>
            <a:pPr lvl="0" algn="ctr"/>
            <a:r>
              <a:rPr b="0" i="0">
                <a:ln cap="flat" cmpd="sng" w="76200">
                  <a:solidFill>
                    <a:srgbClr val="C6DED9"/>
                  </a:solidFill>
                  <a:prstDash val="solid"/>
                  <a:round/>
                  <a:headEnd len="sm" w="sm" type="none"/>
                  <a:tailEnd len="sm" w="sm" type="none"/>
                </a:ln>
                <a:noFill/>
                <a:latin typeface="DM Sans"/>
              </a:rPr>
              <a:t>₊✩‧₊˚౨ৎ˚₊✩‧₊ ✮ ⋆ ˚｡⋆｡°✩⋆˚˖°</a:t>
            </a:r>
          </a:p>
        </p:txBody>
      </p:sp>
      <p:sp>
        <p:nvSpPr>
          <p:cNvPr id="297" name="Google Shape;297;p20"/>
          <p:cNvSpPr txBox="1"/>
          <p:nvPr/>
        </p:nvSpPr>
        <p:spPr>
          <a:xfrm>
            <a:off x="4800600" y="1490400"/>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chemeClr val="lt1"/>
                </a:solidFill>
                <a:latin typeface="DM Sans"/>
                <a:ea typeface="DM Sans"/>
                <a:cs typeface="DM Sans"/>
                <a:sym typeface="DM Sans"/>
              </a:rPr>
              <a:t>If not, here’s an icebreaker:</a:t>
            </a:r>
            <a:endParaRPr sz="2400">
              <a:solidFill>
                <a:schemeClr val="lt1"/>
              </a:solidFill>
              <a:latin typeface="DM Sans"/>
              <a:ea typeface="DM Sans"/>
              <a:cs typeface="DM Sans"/>
              <a:sym typeface="DM Sans"/>
            </a:endParaRPr>
          </a:p>
        </p:txBody>
      </p:sp>
      <p:sp>
        <p:nvSpPr>
          <p:cNvPr id="298" name="Google Shape;298;p20"/>
          <p:cNvSpPr txBox="1"/>
          <p:nvPr/>
        </p:nvSpPr>
        <p:spPr>
          <a:xfrm>
            <a:off x="4800600" y="2088300"/>
            <a:ext cx="4114800" cy="1462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Would you rather be forced to dance every time you hear music or sing along to every song you hear?</a:t>
            </a:r>
            <a:endParaRPr sz="2400">
              <a:solidFill>
                <a:schemeClr val="lt1"/>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3D35"/>
        </a:solidFill>
      </p:bgPr>
    </p:bg>
    <p:spTree>
      <p:nvGrpSpPr>
        <p:cNvPr id="490" name="Shape 490"/>
        <p:cNvGrpSpPr/>
        <p:nvPr/>
      </p:nvGrpSpPr>
      <p:grpSpPr>
        <a:xfrm>
          <a:off x="0" y="0"/>
          <a:ext cx="0" cy="0"/>
          <a:chOff x="0" y="0"/>
          <a:chExt cx="0" cy="0"/>
        </a:xfrm>
      </p:grpSpPr>
      <p:sp>
        <p:nvSpPr>
          <p:cNvPr id="491" name="Google Shape;491;p3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 name="Google Shape;492;p3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493" name="Google Shape;493;p38"/>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4800">
                <a:solidFill>
                  <a:schemeClr val="dk1"/>
                </a:solidFill>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494" name="Google Shape;494;p38"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495" name="Google Shape;495;p38"/>
          <p:cNvSpPr txBox="1"/>
          <p:nvPr/>
        </p:nvSpPr>
        <p:spPr>
          <a:xfrm>
            <a:off x="228600" y="1490400"/>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1</a:t>
            </a:r>
            <a:r>
              <a:rPr b="1" lang="en" sz="2400">
                <a:solidFill>
                  <a:schemeClr val="lt1"/>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sp>
        <p:nvSpPr>
          <p:cNvPr id="496" name="Google Shape;496;p38"/>
          <p:cNvSpPr txBox="1"/>
          <p:nvPr/>
        </p:nvSpPr>
        <p:spPr>
          <a:xfrm>
            <a:off x="4573537" y="1490400"/>
            <a:ext cx="4390500" cy="2808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1900">
                <a:solidFill>
                  <a:srgbClr val="FFFFFF"/>
                </a:solidFill>
                <a:latin typeface="DM Sans"/>
                <a:ea typeface="DM Sans"/>
                <a:cs typeface="DM Sans"/>
                <a:sym typeface="DM Sans"/>
              </a:rPr>
              <a:t>Why does the author include the scene with the cat?</a:t>
            </a:r>
            <a:endParaRPr b="1" sz="1900">
              <a:solidFill>
                <a:srgbClr val="FFFFFF"/>
              </a:solidFill>
              <a:latin typeface="DM Sans"/>
              <a:ea typeface="DM Sans"/>
              <a:cs typeface="DM Sans"/>
              <a:sym typeface="DM Sans"/>
            </a:endParaRPr>
          </a:p>
          <a:p>
            <a:pPr indent="0" lvl="0" marL="0" rtl="0" algn="l">
              <a:spcBef>
                <a:spcPts val="0"/>
              </a:spcBef>
              <a:spcAft>
                <a:spcPts val="0"/>
              </a:spcAft>
              <a:buNone/>
            </a:pPr>
            <a:r>
              <a:t/>
            </a:r>
            <a:endParaRPr b="1" sz="2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1800">
                <a:solidFill>
                  <a:srgbClr val="FFFFFF"/>
                </a:solidFill>
                <a:latin typeface="DM Sans"/>
                <a:ea typeface="DM Sans"/>
                <a:cs typeface="DM Sans"/>
                <a:sym typeface="DM Sans"/>
              </a:rPr>
              <a:t>A. To introduce a new major character</a:t>
            </a:r>
            <a:endParaRPr sz="18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1800">
                <a:solidFill>
                  <a:srgbClr val="FFFFFF"/>
                </a:solidFill>
                <a:latin typeface="DM Sans"/>
                <a:ea typeface="DM Sans"/>
                <a:cs typeface="DM Sans"/>
                <a:sym typeface="DM Sans"/>
              </a:rPr>
              <a:t>B. To shift the setting to a different location</a:t>
            </a:r>
            <a:endParaRPr sz="18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1800">
                <a:solidFill>
                  <a:srgbClr val="FFFFFF"/>
                </a:solidFill>
                <a:latin typeface="DM Sans"/>
                <a:ea typeface="DM Sans"/>
                <a:cs typeface="DM Sans"/>
                <a:sym typeface="DM Sans"/>
              </a:rPr>
              <a:t>C. To resolve the tension and reduce Maya's fear</a:t>
            </a:r>
            <a:endParaRPr sz="18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1800">
                <a:solidFill>
                  <a:srgbClr val="FFFFFF"/>
                </a:solidFill>
                <a:latin typeface="DM Sans"/>
                <a:ea typeface="DM Sans"/>
                <a:cs typeface="DM Sans"/>
                <a:sym typeface="DM Sans"/>
              </a:rPr>
              <a:t>D. To create a mystery that remains unsolved</a:t>
            </a:r>
            <a:endParaRPr sz="1700">
              <a:solidFill>
                <a:srgbClr val="FFFFFF"/>
              </a:solidFill>
              <a:latin typeface="DM Sans"/>
              <a:ea typeface="DM Sans"/>
              <a:cs typeface="DM Sans"/>
              <a:sym typeface="DM Sans"/>
            </a:endParaRPr>
          </a:p>
        </p:txBody>
      </p:sp>
      <p:sp>
        <p:nvSpPr>
          <p:cNvPr id="497" name="Google Shape;497;p38"/>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 name="Google Shape;503;p3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04" name="Google Shape;504;p3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505" name="Google Shape;505;p3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06" name="Google Shape;506;p39"/>
          <p:cNvSpPr txBox="1"/>
          <p:nvPr/>
        </p:nvSpPr>
        <p:spPr>
          <a:xfrm>
            <a:off x="523989" y="1593738"/>
            <a:ext cx="8175000" cy="22935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C. To resolve the tension and reduce Maya's fear</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t/>
            </a:r>
            <a:endParaRPr b="1" sz="500">
              <a:solidFill>
                <a:srgbClr val="FFFFFF"/>
              </a:solidFill>
              <a:latin typeface="DM Sans"/>
              <a:ea typeface="DM Sans"/>
              <a:cs typeface="DM Sans"/>
              <a:sym typeface="DM Sans"/>
            </a:endParaRPr>
          </a:p>
          <a:p>
            <a:pPr indent="0" lvl="0" marL="0" rtl="0" algn="l">
              <a:spcBef>
                <a:spcPts val="0"/>
              </a:spcBef>
              <a:spcAft>
                <a:spcPts val="0"/>
              </a:spcAft>
              <a:buNone/>
            </a:pPr>
            <a:r>
              <a:rPr lang="en" sz="2000">
                <a:solidFill>
                  <a:srgbClr val="FFFFFF"/>
                </a:solidFill>
                <a:latin typeface="DM Sans"/>
                <a:ea typeface="DM Sans"/>
                <a:cs typeface="DM Sans"/>
                <a:sym typeface="DM Sans"/>
              </a:rPr>
              <a:t>This passage is a </a:t>
            </a:r>
            <a:r>
              <a:rPr lang="en" sz="2000">
                <a:solidFill>
                  <a:srgbClr val="FFFFFF"/>
                </a:solidFill>
                <a:latin typeface="DM Sans"/>
                <a:ea typeface="DM Sans"/>
                <a:cs typeface="DM Sans"/>
                <a:sym typeface="DM Sans"/>
              </a:rPr>
              <a:t>chronological</a:t>
            </a:r>
            <a:r>
              <a:rPr lang="en" sz="2000">
                <a:solidFill>
                  <a:srgbClr val="FFFFFF"/>
                </a:solidFill>
                <a:latin typeface="DM Sans"/>
                <a:ea typeface="DM Sans"/>
                <a:cs typeface="DM Sans"/>
                <a:sym typeface="DM Sans"/>
              </a:rPr>
              <a:t> passage. The loud clang builds tension and makes it seem like something dangerous might happen. When it turns out to just be a stray cat, that tension is released. Maya even laughs at herself, showing her fear has decreased. When a scary or tense moment is quickly explained in a harmless way, it’s usually there to relieve tension and show character growth.</a:t>
            </a:r>
            <a:endParaRPr sz="2000">
              <a:solidFill>
                <a:srgbClr val="FFFFFF"/>
              </a:solidFill>
              <a:latin typeface="DM Sans"/>
              <a:ea typeface="DM Sans"/>
              <a:cs typeface="DM Sans"/>
              <a:sym typeface="DM Sans"/>
            </a:endParaRPr>
          </a:p>
        </p:txBody>
      </p:sp>
      <p:sp>
        <p:nvSpPr>
          <p:cNvPr id="507" name="Google Shape;507;p39"/>
          <p:cNvSpPr txBox="1"/>
          <p:nvPr/>
        </p:nvSpPr>
        <p:spPr>
          <a:xfrm>
            <a:off x="288400" y="1164600"/>
            <a:ext cx="84105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1</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sp>
        <p:nvSpPr>
          <p:cNvPr id="508" name="Google Shape;508;p39"/>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3D35"/>
        </a:solidFill>
      </p:bgPr>
    </p:bg>
    <p:spTree>
      <p:nvGrpSpPr>
        <p:cNvPr id="512" name="Shape 512"/>
        <p:cNvGrpSpPr/>
        <p:nvPr/>
      </p:nvGrpSpPr>
      <p:grpSpPr>
        <a:xfrm>
          <a:off x="0" y="0"/>
          <a:ext cx="0" cy="0"/>
          <a:chOff x="0" y="0"/>
          <a:chExt cx="0" cy="0"/>
        </a:xfrm>
      </p:grpSpPr>
      <p:sp>
        <p:nvSpPr>
          <p:cNvPr id="513" name="Google Shape;513;p4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4" name="Google Shape;514;p4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15" name="Google Shape;515;p4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4800">
                <a:solidFill>
                  <a:schemeClr val="dk1"/>
                </a:solidFill>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516" name="Google Shape;516;p4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17" name="Google Shape;517;p40"/>
          <p:cNvSpPr txBox="1"/>
          <p:nvPr/>
        </p:nvSpPr>
        <p:spPr>
          <a:xfrm>
            <a:off x="228600" y="1490400"/>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1</a:t>
            </a:r>
            <a:r>
              <a:rPr b="1" lang="en" sz="2400">
                <a:solidFill>
                  <a:schemeClr val="lt1"/>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sp>
        <p:nvSpPr>
          <p:cNvPr id="518" name="Google Shape;518;p40"/>
          <p:cNvSpPr txBox="1"/>
          <p:nvPr/>
        </p:nvSpPr>
        <p:spPr>
          <a:xfrm>
            <a:off x="4573537" y="1490400"/>
            <a:ext cx="4390500" cy="2786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100">
                <a:solidFill>
                  <a:srgbClr val="FFFFFF"/>
                </a:solidFill>
                <a:latin typeface="DM Sans"/>
                <a:ea typeface="DM Sans"/>
                <a:cs typeface="DM Sans"/>
                <a:sym typeface="DM Sans"/>
              </a:rPr>
              <a:t>How does the final paragraph contribute to the structure?</a:t>
            </a:r>
            <a:endParaRPr b="1" sz="2100">
              <a:solidFill>
                <a:srgbClr val="FFFFFF"/>
              </a:solidFill>
              <a:latin typeface="DM Sans"/>
              <a:ea typeface="DM Sans"/>
              <a:cs typeface="DM Sans"/>
              <a:sym typeface="DM Sans"/>
            </a:endParaRPr>
          </a:p>
          <a:p>
            <a:pPr indent="0" lvl="0" marL="0" rtl="0" algn="l">
              <a:spcBef>
                <a:spcPts val="0"/>
              </a:spcBef>
              <a:spcAft>
                <a:spcPts val="0"/>
              </a:spcAft>
              <a:buNone/>
            </a:pPr>
            <a:r>
              <a:t/>
            </a:r>
            <a:endParaRPr b="1" sz="4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2000">
                <a:solidFill>
                  <a:srgbClr val="FFFFFF"/>
                </a:solidFill>
                <a:latin typeface="DM Sans"/>
                <a:ea typeface="DM Sans"/>
                <a:cs typeface="DM Sans"/>
                <a:sym typeface="DM Sans"/>
              </a:rPr>
              <a:t>A. It introduces a new conflict</a:t>
            </a:r>
            <a:endParaRPr sz="20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2000">
                <a:solidFill>
                  <a:srgbClr val="FFFFFF"/>
                </a:solidFill>
                <a:latin typeface="DM Sans"/>
                <a:ea typeface="DM Sans"/>
                <a:cs typeface="DM Sans"/>
                <a:sym typeface="DM Sans"/>
              </a:rPr>
              <a:t>B. It repeats the original problem</a:t>
            </a:r>
            <a:endParaRPr sz="20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2000">
                <a:solidFill>
                  <a:srgbClr val="FFFFFF"/>
                </a:solidFill>
                <a:latin typeface="DM Sans"/>
                <a:ea typeface="DM Sans"/>
                <a:cs typeface="DM Sans"/>
                <a:sym typeface="DM Sans"/>
              </a:rPr>
              <a:t>C. It shows the lasting effect of the earlier experience</a:t>
            </a:r>
            <a:endParaRPr sz="20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2000">
                <a:solidFill>
                  <a:srgbClr val="FFFFFF"/>
                </a:solidFill>
                <a:latin typeface="DM Sans"/>
                <a:ea typeface="DM Sans"/>
                <a:cs typeface="DM Sans"/>
                <a:sym typeface="DM Sans"/>
              </a:rPr>
              <a:t>D. It provides background information</a:t>
            </a:r>
            <a:endParaRPr sz="1900">
              <a:solidFill>
                <a:srgbClr val="FFFFFF"/>
              </a:solidFill>
              <a:latin typeface="DM Sans"/>
              <a:ea typeface="DM Sans"/>
              <a:cs typeface="DM Sans"/>
              <a:sym typeface="DM Sans"/>
            </a:endParaRPr>
          </a:p>
        </p:txBody>
      </p:sp>
      <p:sp>
        <p:nvSpPr>
          <p:cNvPr id="519" name="Google Shape;519;p40"/>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4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5" name="Google Shape;525;p4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26" name="Google Shape;526;p4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527" name="Google Shape;527;p41"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28" name="Google Shape;528;p41"/>
          <p:cNvSpPr txBox="1"/>
          <p:nvPr/>
        </p:nvSpPr>
        <p:spPr>
          <a:xfrm>
            <a:off x="523989" y="1593738"/>
            <a:ext cx="8175000" cy="22935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C. It shows the lasting effect of the earlier experience</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t/>
            </a:r>
            <a:endParaRPr b="1" sz="500">
              <a:solidFill>
                <a:srgbClr val="FFFFFF"/>
              </a:solidFill>
              <a:latin typeface="DM Sans"/>
              <a:ea typeface="DM Sans"/>
              <a:cs typeface="DM Sans"/>
              <a:sym typeface="DM Sans"/>
            </a:endParaRPr>
          </a:p>
          <a:p>
            <a:pPr indent="0" lvl="0" marL="0" rtl="0" algn="l">
              <a:spcBef>
                <a:spcPts val="0"/>
              </a:spcBef>
              <a:spcAft>
                <a:spcPts val="0"/>
              </a:spcAft>
              <a:buNone/>
            </a:pPr>
            <a:r>
              <a:rPr lang="en" sz="2000">
                <a:solidFill>
                  <a:srgbClr val="FFFFFF"/>
                </a:solidFill>
                <a:latin typeface="DM Sans"/>
                <a:ea typeface="DM Sans"/>
                <a:cs typeface="DM Sans"/>
                <a:sym typeface="DM Sans"/>
              </a:rPr>
              <a:t>In the final paragraph, Maya chooses the alley again without much hesitation. This shows that her earlier experience (realizing the alley wasn’t actually dangerous) changed her behavior. It highlights the result of what happened before. Final paragraphs often show what changed, so look for how the character thinks or acts differently at the end.</a:t>
            </a:r>
            <a:endParaRPr sz="2000">
              <a:solidFill>
                <a:srgbClr val="FFFFFF"/>
              </a:solidFill>
              <a:latin typeface="DM Sans"/>
              <a:ea typeface="DM Sans"/>
              <a:cs typeface="DM Sans"/>
              <a:sym typeface="DM Sans"/>
            </a:endParaRPr>
          </a:p>
        </p:txBody>
      </p:sp>
      <p:sp>
        <p:nvSpPr>
          <p:cNvPr id="529" name="Google Shape;529;p41"/>
          <p:cNvSpPr txBox="1"/>
          <p:nvPr/>
        </p:nvSpPr>
        <p:spPr>
          <a:xfrm>
            <a:off x="288400" y="1164600"/>
            <a:ext cx="84105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1</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sp>
        <p:nvSpPr>
          <p:cNvPr id="530" name="Google Shape;530;p41"/>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323D35"/>
        </a:solidFill>
      </p:bgPr>
    </p:bg>
    <p:spTree>
      <p:nvGrpSpPr>
        <p:cNvPr id="534" name="Shape 534"/>
        <p:cNvGrpSpPr/>
        <p:nvPr/>
      </p:nvGrpSpPr>
      <p:grpSpPr>
        <a:xfrm>
          <a:off x="0" y="0"/>
          <a:ext cx="0" cy="0"/>
          <a:chOff x="0" y="0"/>
          <a:chExt cx="0" cy="0"/>
        </a:xfrm>
      </p:grpSpPr>
      <p:sp>
        <p:nvSpPr>
          <p:cNvPr id="535" name="Google Shape;535;p4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6" name="Google Shape;536;p4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37" name="Google Shape;537;p4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538" name="Google Shape;538;p4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39" name="Google Shape;539;p42"/>
          <p:cNvSpPr txBox="1"/>
          <p:nvPr/>
        </p:nvSpPr>
        <p:spPr>
          <a:xfrm>
            <a:off x="228600" y="1490400"/>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2</a:t>
            </a:r>
            <a:r>
              <a:rPr b="1" lang="en" sz="2400">
                <a:solidFill>
                  <a:schemeClr val="lt1"/>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sp>
        <p:nvSpPr>
          <p:cNvPr id="540" name="Google Shape;540;p42"/>
          <p:cNvSpPr txBox="1"/>
          <p:nvPr/>
        </p:nvSpPr>
        <p:spPr>
          <a:xfrm>
            <a:off x="4573537" y="1490400"/>
            <a:ext cx="4390500" cy="2432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100">
                <a:solidFill>
                  <a:srgbClr val="FFFFFF"/>
                </a:solidFill>
                <a:latin typeface="DM Sans"/>
                <a:ea typeface="DM Sans"/>
                <a:cs typeface="DM Sans"/>
                <a:sym typeface="DM Sans"/>
              </a:rPr>
              <a:t>Why does the author discuss "contamination"?</a:t>
            </a:r>
            <a:endParaRPr b="1" sz="2100">
              <a:solidFill>
                <a:srgbClr val="FFFFFF"/>
              </a:solidFill>
              <a:latin typeface="DM Sans"/>
              <a:ea typeface="DM Sans"/>
              <a:cs typeface="DM Sans"/>
              <a:sym typeface="DM Sans"/>
            </a:endParaRPr>
          </a:p>
          <a:p>
            <a:pPr indent="0" lvl="0" marL="0" rtl="0" algn="l">
              <a:spcBef>
                <a:spcPts val="0"/>
              </a:spcBef>
              <a:spcAft>
                <a:spcPts val="0"/>
              </a:spcAft>
              <a:buNone/>
            </a:pPr>
            <a:r>
              <a:t/>
            </a:r>
            <a:endParaRPr b="1" sz="4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000">
                <a:solidFill>
                  <a:srgbClr val="FFFFFF"/>
                </a:solidFill>
                <a:latin typeface="DM Sans"/>
                <a:ea typeface="DM Sans"/>
                <a:cs typeface="DM Sans"/>
                <a:sym typeface="DM Sans"/>
              </a:rPr>
              <a:t>A. To introduce a solution</a:t>
            </a:r>
            <a:endParaRPr sz="20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000">
                <a:solidFill>
                  <a:srgbClr val="FFFFFF"/>
                </a:solidFill>
                <a:latin typeface="DM Sans"/>
                <a:ea typeface="DM Sans"/>
                <a:cs typeface="DM Sans"/>
                <a:sym typeface="DM Sans"/>
              </a:rPr>
              <a:t>B. To provide an example of a challenge</a:t>
            </a:r>
            <a:endParaRPr sz="20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000">
                <a:solidFill>
                  <a:srgbClr val="FFFFFF"/>
                </a:solidFill>
                <a:latin typeface="DM Sans"/>
                <a:ea typeface="DM Sans"/>
                <a:cs typeface="DM Sans"/>
                <a:sym typeface="DM Sans"/>
              </a:rPr>
              <a:t>C. To compare different cities</a:t>
            </a:r>
            <a:endParaRPr sz="20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2000">
                <a:solidFill>
                  <a:srgbClr val="FFFFFF"/>
                </a:solidFill>
                <a:latin typeface="DM Sans"/>
                <a:ea typeface="DM Sans"/>
                <a:cs typeface="DM Sans"/>
                <a:sym typeface="DM Sans"/>
              </a:rPr>
              <a:t>D. To explain how recycling began</a:t>
            </a:r>
            <a:endParaRPr sz="2000">
              <a:solidFill>
                <a:srgbClr val="FFFFFF"/>
              </a:solidFill>
              <a:latin typeface="DM Sans"/>
              <a:ea typeface="DM Sans"/>
              <a:cs typeface="DM Sans"/>
              <a:sym typeface="DM Sans"/>
            </a:endParaRPr>
          </a:p>
        </p:txBody>
      </p:sp>
      <p:sp>
        <p:nvSpPr>
          <p:cNvPr id="541" name="Google Shape;541;p42"/>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5" name="Shape 545"/>
        <p:cNvGrpSpPr/>
        <p:nvPr/>
      </p:nvGrpSpPr>
      <p:grpSpPr>
        <a:xfrm>
          <a:off x="0" y="0"/>
          <a:ext cx="0" cy="0"/>
          <a:chOff x="0" y="0"/>
          <a:chExt cx="0" cy="0"/>
        </a:xfrm>
      </p:grpSpPr>
      <p:sp>
        <p:nvSpPr>
          <p:cNvPr id="546" name="Google Shape;546;p4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7" name="Google Shape;547;p4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48" name="Google Shape;548;p4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549" name="Google Shape;549;p4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50" name="Google Shape;550;p43"/>
          <p:cNvSpPr txBox="1"/>
          <p:nvPr/>
        </p:nvSpPr>
        <p:spPr>
          <a:xfrm>
            <a:off x="523989" y="1593738"/>
            <a:ext cx="8175000" cy="2570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B. To provide an example of a challenge</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t/>
            </a:r>
            <a:endParaRPr b="1" sz="300">
              <a:solidFill>
                <a:srgbClr val="FFFFFF"/>
              </a:solidFill>
              <a:latin typeface="DM Sans"/>
              <a:ea typeface="DM Sans"/>
              <a:cs typeface="DM Sans"/>
              <a:sym typeface="DM Sans"/>
            </a:endParaRPr>
          </a:p>
          <a:p>
            <a:pPr indent="0" lvl="0" marL="0" rtl="0" algn="l">
              <a:spcBef>
                <a:spcPts val="0"/>
              </a:spcBef>
              <a:spcAft>
                <a:spcPts val="0"/>
              </a:spcAft>
              <a:buNone/>
            </a:pPr>
            <a:r>
              <a:rPr lang="en" sz="2000">
                <a:solidFill>
                  <a:srgbClr val="FFFFFF"/>
                </a:solidFill>
                <a:latin typeface="DM Sans"/>
                <a:ea typeface="DM Sans"/>
                <a:cs typeface="DM Sans"/>
                <a:sym typeface="DM Sans"/>
              </a:rPr>
              <a:t>This passage is a </a:t>
            </a:r>
            <a:r>
              <a:rPr lang="en" sz="2000">
                <a:solidFill>
                  <a:srgbClr val="FFFFFF"/>
                </a:solidFill>
                <a:latin typeface="DM Sans"/>
                <a:ea typeface="DM Sans"/>
                <a:cs typeface="DM Sans"/>
                <a:sym typeface="DM Sans"/>
              </a:rPr>
              <a:t>cause</a:t>
            </a:r>
            <a:r>
              <a:rPr lang="en" sz="2000">
                <a:solidFill>
                  <a:srgbClr val="FFFFFF"/>
                </a:solidFill>
                <a:latin typeface="DM Sans"/>
                <a:ea typeface="DM Sans"/>
                <a:cs typeface="DM Sans"/>
                <a:sym typeface="DM Sans"/>
              </a:rPr>
              <a:t> and effect passage, with a little bit of description. This passage mostly explains what affects recycling success (cause -&gt; effects), both positive and negative. </a:t>
            </a:r>
            <a:r>
              <a:rPr lang="en" sz="2000">
                <a:solidFill>
                  <a:srgbClr val="FFFFFF"/>
                </a:solidFill>
                <a:latin typeface="DM Sans"/>
                <a:ea typeface="DM Sans"/>
                <a:cs typeface="DM Sans"/>
                <a:sym typeface="DM Sans"/>
              </a:rPr>
              <a:t>The author is explaining factors that affect how well recycling programs work. After discussing helpful factors (like convenience and education), they introduce contamination as a problem that makes recycling less effective. </a:t>
            </a:r>
            <a:endParaRPr sz="2000">
              <a:solidFill>
                <a:srgbClr val="FFFFFF"/>
              </a:solidFill>
              <a:latin typeface="DM Sans"/>
              <a:ea typeface="DM Sans"/>
              <a:cs typeface="DM Sans"/>
              <a:sym typeface="DM Sans"/>
            </a:endParaRPr>
          </a:p>
        </p:txBody>
      </p:sp>
      <p:sp>
        <p:nvSpPr>
          <p:cNvPr id="551" name="Google Shape;551;p43"/>
          <p:cNvSpPr txBox="1"/>
          <p:nvPr/>
        </p:nvSpPr>
        <p:spPr>
          <a:xfrm>
            <a:off x="288400" y="1164600"/>
            <a:ext cx="84105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2</a:t>
            </a:r>
            <a:r>
              <a:rPr b="1" lang="en" sz="2400">
                <a:solidFill>
                  <a:schemeClr val="lt1"/>
                </a:solidFill>
                <a:latin typeface="DM Sans"/>
                <a:ea typeface="DM Sans"/>
                <a:cs typeface="DM Sans"/>
                <a:sym typeface="DM Sans"/>
              </a:rPr>
              <a:t>.</a:t>
            </a:r>
            <a:endParaRPr b="1" sz="2400">
              <a:solidFill>
                <a:schemeClr val="lt1"/>
              </a:solidFill>
              <a:latin typeface="DM Sans"/>
              <a:ea typeface="DM Sans"/>
              <a:cs typeface="DM Sans"/>
              <a:sym typeface="DM Sans"/>
            </a:endParaRPr>
          </a:p>
        </p:txBody>
      </p:sp>
      <p:sp>
        <p:nvSpPr>
          <p:cNvPr id="552" name="Google Shape;552;p43"/>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323D35"/>
        </a:solidFill>
      </p:bgPr>
    </p:bg>
    <p:spTree>
      <p:nvGrpSpPr>
        <p:cNvPr id="556" name="Shape 556"/>
        <p:cNvGrpSpPr/>
        <p:nvPr/>
      </p:nvGrpSpPr>
      <p:grpSpPr>
        <a:xfrm>
          <a:off x="0" y="0"/>
          <a:ext cx="0" cy="0"/>
          <a:chOff x="0" y="0"/>
          <a:chExt cx="0" cy="0"/>
        </a:xfrm>
      </p:grpSpPr>
      <p:sp>
        <p:nvSpPr>
          <p:cNvPr id="557" name="Google Shape;557;p4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8" name="Google Shape;558;p4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59" name="Google Shape;559;p4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dk1"/>
                </a:solidFill>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560" name="Google Shape;560;p4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61" name="Google Shape;561;p44"/>
          <p:cNvSpPr txBox="1"/>
          <p:nvPr/>
        </p:nvSpPr>
        <p:spPr>
          <a:xfrm>
            <a:off x="228600" y="1490400"/>
            <a:ext cx="41148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2</a:t>
            </a:r>
            <a:r>
              <a:rPr b="1" lang="en" sz="2400">
                <a:solidFill>
                  <a:schemeClr val="lt1"/>
                </a:solidFill>
                <a:latin typeface="DM Sans"/>
                <a:ea typeface="DM Sans"/>
                <a:cs typeface="DM Sans"/>
                <a:sym typeface="DM Sans"/>
              </a:rPr>
              <a:t>.</a:t>
            </a:r>
            <a:endParaRPr b="1" sz="2400">
              <a:solidFill>
                <a:srgbClr val="FFFFFF"/>
              </a:solidFill>
              <a:latin typeface="DM Sans"/>
              <a:ea typeface="DM Sans"/>
              <a:cs typeface="DM Sans"/>
              <a:sym typeface="DM Sans"/>
            </a:endParaRPr>
          </a:p>
        </p:txBody>
      </p:sp>
      <p:sp>
        <p:nvSpPr>
          <p:cNvPr id="562" name="Google Shape;562;p44"/>
          <p:cNvSpPr txBox="1"/>
          <p:nvPr/>
        </p:nvSpPr>
        <p:spPr>
          <a:xfrm>
            <a:off x="4573537" y="1490400"/>
            <a:ext cx="4390500" cy="2635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000">
                <a:solidFill>
                  <a:srgbClr val="FFFFFF"/>
                </a:solidFill>
                <a:latin typeface="DM Sans"/>
                <a:ea typeface="DM Sans"/>
                <a:cs typeface="DM Sans"/>
                <a:sym typeface="DM Sans"/>
              </a:rPr>
              <a:t>How does paragraph 2 function in the passage?</a:t>
            </a:r>
            <a:endParaRPr b="1" sz="2000">
              <a:solidFill>
                <a:srgbClr val="FFFFFF"/>
              </a:solidFill>
              <a:latin typeface="DM Sans"/>
              <a:ea typeface="DM Sans"/>
              <a:cs typeface="DM Sans"/>
              <a:sym typeface="DM Sans"/>
            </a:endParaRPr>
          </a:p>
          <a:p>
            <a:pPr indent="0" lvl="0" marL="0" rtl="0" algn="l">
              <a:spcBef>
                <a:spcPts val="0"/>
              </a:spcBef>
              <a:spcAft>
                <a:spcPts val="0"/>
              </a:spcAft>
              <a:buNone/>
            </a:pPr>
            <a:r>
              <a:t/>
            </a:r>
            <a:endParaRPr b="1" sz="3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1900">
                <a:solidFill>
                  <a:srgbClr val="FFFFFF"/>
                </a:solidFill>
                <a:latin typeface="DM Sans"/>
                <a:ea typeface="DM Sans"/>
                <a:cs typeface="DM Sans"/>
                <a:sym typeface="DM Sans"/>
              </a:rPr>
              <a:t>A. It presents solutions or contributing factors</a:t>
            </a:r>
            <a:endParaRPr sz="19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1900">
                <a:solidFill>
                  <a:srgbClr val="FFFFFF"/>
                </a:solidFill>
                <a:latin typeface="DM Sans"/>
                <a:ea typeface="DM Sans"/>
                <a:cs typeface="DM Sans"/>
                <a:sym typeface="DM Sans"/>
              </a:rPr>
              <a:t>B. It summarizes the main idea</a:t>
            </a:r>
            <a:endParaRPr sz="1900">
              <a:solidFill>
                <a:srgbClr val="FFFFFF"/>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sz="1900">
                <a:solidFill>
                  <a:srgbClr val="FFFFFF"/>
                </a:solidFill>
                <a:latin typeface="DM Sans"/>
                <a:ea typeface="DM Sans"/>
                <a:cs typeface="DM Sans"/>
                <a:sym typeface="DM Sans"/>
              </a:rPr>
              <a:t>C. It introduces a new topic unrelated to recycling</a:t>
            </a:r>
            <a:endParaRPr sz="1900">
              <a:solidFill>
                <a:srgbClr val="FFFFFF"/>
              </a:solidFill>
              <a:latin typeface="DM Sans"/>
              <a:ea typeface="DM Sans"/>
              <a:cs typeface="DM Sans"/>
              <a:sym typeface="DM Sans"/>
            </a:endParaRPr>
          </a:p>
          <a:p>
            <a:pPr indent="0" lvl="0" marL="0" rtl="0" algn="l">
              <a:lnSpc>
                <a:spcPct val="115000"/>
              </a:lnSpc>
              <a:spcBef>
                <a:spcPts val="0"/>
              </a:spcBef>
              <a:spcAft>
                <a:spcPts val="0"/>
              </a:spcAft>
              <a:buNone/>
            </a:pPr>
            <a:r>
              <a:rPr lang="en" sz="1900">
                <a:solidFill>
                  <a:srgbClr val="FFFFFF"/>
                </a:solidFill>
                <a:latin typeface="DM Sans"/>
                <a:ea typeface="DM Sans"/>
                <a:cs typeface="DM Sans"/>
                <a:sym typeface="DM Sans"/>
              </a:rPr>
              <a:t>D. It argues against recycling programs</a:t>
            </a:r>
            <a:endParaRPr sz="1900">
              <a:solidFill>
                <a:srgbClr val="FFFFFF"/>
              </a:solidFill>
              <a:latin typeface="DM Sans"/>
              <a:ea typeface="DM Sans"/>
              <a:cs typeface="DM Sans"/>
              <a:sym typeface="DM Sans"/>
            </a:endParaRPr>
          </a:p>
        </p:txBody>
      </p:sp>
      <p:sp>
        <p:nvSpPr>
          <p:cNvPr id="563" name="Google Shape;563;p44"/>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7" name="Shape 567"/>
        <p:cNvGrpSpPr/>
        <p:nvPr/>
      </p:nvGrpSpPr>
      <p:grpSpPr>
        <a:xfrm>
          <a:off x="0" y="0"/>
          <a:ext cx="0" cy="0"/>
          <a:chOff x="0" y="0"/>
          <a:chExt cx="0" cy="0"/>
        </a:xfrm>
      </p:grpSpPr>
      <p:sp>
        <p:nvSpPr>
          <p:cNvPr id="568" name="Google Shape;568;p4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9" name="Google Shape;569;p4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70" name="Google Shape;570;p4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Structure Questions</a:t>
            </a:r>
            <a:endParaRPr sz="4800">
              <a:latin typeface="Merriweather"/>
              <a:ea typeface="Merriweather"/>
              <a:cs typeface="Merriweather"/>
              <a:sym typeface="Merriweather"/>
            </a:endParaRPr>
          </a:p>
        </p:txBody>
      </p:sp>
      <p:pic>
        <p:nvPicPr>
          <p:cNvPr id="571" name="Google Shape;571;p4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72" name="Google Shape;572;p45"/>
          <p:cNvSpPr txBox="1"/>
          <p:nvPr/>
        </p:nvSpPr>
        <p:spPr>
          <a:xfrm>
            <a:off x="523989" y="1593738"/>
            <a:ext cx="8175000" cy="1647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solidFill>
                  <a:srgbClr val="FFFFFF"/>
                </a:solidFill>
                <a:latin typeface="DM Sans"/>
                <a:ea typeface="DM Sans"/>
                <a:cs typeface="DM Sans"/>
                <a:sym typeface="DM Sans"/>
              </a:rPr>
              <a:t>A. It presents solutions or contributing factors</a:t>
            </a:r>
            <a:endParaRPr b="1" sz="2400">
              <a:solidFill>
                <a:srgbClr val="FFFFFF"/>
              </a:solidFill>
              <a:latin typeface="DM Sans"/>
              <a:ea typeface="DM Sans"/>
              <a:cs typeface="DM Sans"/>
              <a:sym typeface="DM Sans"/>
            </a:endParaRPr>
          </a:p>
          <a:p>
            <a:pPr indent="0" lvl="0" marL="0" rtl="0" algn="l">
              <a:spcBef>
                <a:spcPts val="0"/>
              </a:spcBef>
              <a:spcAft>
                <a:spcPts val="0"/>
              </a:spcAft>
              <a:buNone/>
            </a:pPr>
            <a:r>
              <a:t/>
            </a:r>
            <a:endParaRPr b="1" sz="300">
              <a:solidFill>
                <a:srgbClr val="FFFFFF"/>
              </a:solidFill>
              <a:latin typeface="DM Sans"/>
              <a:ea typeface="DM Sans"/>
              <a:cs typeface="DM Sans"/>
              <a:sym typeface="DM Sans"/>
            </a:endParaRPr>
          </a:p>
          <a:p>
            <a:pPr indent="0" lvl="0" marL="0" rtl="0" algn="l">
              <a:spcBef>
                <a:spcPts val="0"/>
              </a:spcBef>
              <a:spcAft>
                <a:spcPts val="0"/>
              </a:spcAft>
              <a:buNone/>
            </a:pPr>
            <a:r>
              <a:rPr lang="en" sz="2000">
                <a:solidFill>
                  <a:srgbClr val="FFFFFF"/>
                </a:solidFill>
                <a:latin typeface="DM Sans"/>
                <a:ea typeface="DM Sans"/>
                <a:cs typeface="DM Sans"/>
                <a:sym typeface="DM Sans"/>
              </a:rPr>
              <a:t>Paragraph 2 explains what helps recycling programs succeed. Convenience bins creates more participation, and education leads to better understanding and consistency. These are factors that influence effectiveness (or causes that lead to positive effects).</a:t>
            </a:r>
            <a:endParaRPr sz="2000">
              <a:solidFill>
                <a:srgbClr val="FFFFFF"/>
              </a:solidFill>
              <a:latin typeface="DM Sans"/>
              <a:ea typeface="DM Sans"/>
              <a:cs typeface="DM Sans"/>
              <a:sym typeface="DM Sans"/>
            </a:endParaRPr>
          </a:p>
        </p:txBody>
      </p:sp>
      <p:sp>
        <p:nvSpPr>
          <p:cNvPr id="573" name="Google Shape;573;p45"/>
          <p:cNvSpPr txBox="1"/>
          <p:nvPr/>
        </p:nvSpPr>
        <p:spPr>
          <a:xfrm>
            <a:off x="288400" y="1164600"/>
            <a:ext cx="8410500" cy="369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b="1" lang="en" sz="2400">
                <a:solidFill>
                  <a:schemeClr val="lt1"/>
                </a:solidFill>
                <a:latin typeface="DM Sans"/>
                <a:ea typeface="DM Sans"/>
                <a:cs typeface="DM Sans"/>
                <a:sym typeface="DM Sans"/>
              </a:rPr>
              <a:t>Read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 Excerpt 2</a:t>
            </a:r>
            <a:r>
              <a:rPr b="1" lang="en" sz="2400">
                <a:solidFill>
                  <a:schemeClr val="lt1"/>
                </a:solidFill>
                <a:latin typeface="DM Sans"/>
                <a:ea typeface="DM Sans"/>
                <a:cs typeface="DM Sans"/>
                <a:sym typeface="DM Sans"/>
              </a:rPr>
              <a:t>.</a:t>
            </a:r>
            <a:endParaRPr b="1" sz="2400">
              <a:solidFill>
                <a:schemeClr val="lt1"/>
              </a:solidFill>
              <a:latin typeface="DM Sans"/>
              <a:ea typeface="DM Sans"/>
              <a:cs typeface="DM Sans"/>
              <a:sym typeface="DM Sans"/>
            </a:endParaRPr>
          </a:p>
        </p:txBody>
      </p:sp>
      <p:sp>
        <p:nvSpPr>
          <p:cNvPr id="574" name="Google Shape;574;p45"/>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578" name="Shape 578"/>
        <p:cNvGrpSpPr/>
        <p:nvPr/>
      </p:nvGrpSpPr>
      <p:grpSpPr>
        <a:xfrm>
          <a:off x="0" y="0"/>
          <a:ext cx="0" cy="0"/>
          <a:chOff x="0" y="0"/>
          <a:chExt cx="0" cy="0"/>
        </a:xfrm>
      </p:grpSpPr>
      <p:sp>
        <p:nvSpPr>
          <p:cNvPr id="579" name="Google Shape;579;p46"/>
          <p:cNvSpPr/>
          <p:nvPr/>
        </p:nvSpPr>
        <p:spPr>
          <a:xfrm>
            <a:off x="0" y="1547100"/>
            <a:ext cx="9144000" cy="738900"/>
          </a:xfrm>
          <a:prstGeom prst="rect">
            <a:avLst/>
          </a:prstGeom>
          <a:solidFill>
            <a:srgbClr val="313D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0" name="Google Shape;580;p46"/>
          <p:cNvSpPr/>
          <p:nvPr/>
        </p:nvSpPr>
        <p:spPr>
          <a:xfrm>
            <a:off x="228590" y="228602"/>
            <a:ext cx="2057400" cy="2057400"/>
          </a:xfrm>
          <a:prstGeom prst="ellipse">
            <a:avLst/>
          </a:prstGeom>
          <a:solidFill>
            <a:srgbClr val="313D35"/>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solidFill>
                  <a:srgbClr val="FFFFFF"/>
                </a:solidFill>
                <a:latin typeface="Merriweather"/>
                <a:ea typeface="Merriweather"/>
                <a:cs typeface="Merriweather"/>
                <a:sym typeface="Merriweather"/>
              </a:rPr>
              <a:t>Spring</a:t>
            </a:r>
            <a:endParaRPr sz="3200">
              <a:solidFill>
                <a:srgbClr val="FFFFFF"/>
              </a:solidFill>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solidFill>
                  <a:srgbClr val="FFFFFF"/>
                </a:solidFill>
                <a:latin typeface="Merriweather"/>
                <a:ea typeface="Merriweather"/>
                <a:cs typeface="Merriweather"/>
                <a:sym typeface="Merriweather"/>
              </a:rPr>
              <a:t>5</a:t>
            </a:r>
            <a:endParaRPr sz="9600">
              <a:solidFill>
                <a:srgbClr val="FFFFFF"/>
              </a:solidFill>
              <a:latin typeface="Merriweather"/>
              <a:ea typeface="Merriweather"/>
              <a:cs typeface="Merriweather"/>
              <a:sym typeface="Merriweather"/>
            </a:endParaRPr>
          </a:p>
        </p:txBody>
      </p:sp>
      <p:sp>
        <p:nvSpPr>
          <p:cNvPr id="581" name="Google Shape;581;p46"/>
          <p:cNvSpPr txBox="1"/>
          <p:nvPr/>
        </p:nvSpPr>
        <p:spPr>
          <a:xfrm>
            <a:off x="2514600" y="1547100"/>
            <a:ext cx="64008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rgbClr val="FFFFFF"/>
                </a:solidFill>
                <a:latin typeface="Merriweather"/>
                <a:ea typeface="Merriweather"/>
                <a:cs typeface="Merriweather"/>
                <a:sym typeface="Merriweather"/>
              </a:rPr>
              <a:t>Polygons and Prisms</a:t>
            </a:r>
            <a:endParaRPr sz="4800">
              <a:solidFill>
                <a:srgbClr val="FFFFFF"/>
              </a:solidFill>
              <a:latin typeface="Merriweather"/>
              <a:ea typeface="Merriweather"/>
              <a:cs typeface="Merriweather"/>
              <a:sym typeface="Merriweather"/>
            </a:endParaRPr>
          </a:p>
        </p:txBody>
      </p:sp>
      <p:sp>
        <p:nvSpPr>
          <p:cNvPr id="582" name="Google Shape;582;p46"/>
          <p:cNvSpPr txBox="1"/>
          <p:nvPr/>
        </p:nvSpPr>
        <p:spPr>
          <a:xfrm>
            <a:off x="2514600" y="1011000"/>
            <a:ext cx="64008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3200">
                <a:latin typeface="DM Sans"/>
                <a:ea typeface="DM Sans"/>
                <a:cs typeface="DM Sans"/>
                <a:sym typeface="DM Sans"/>
              </a:rPr>
              <a:t>Mathematics</a:t>
            </a:r>
            <a:endParaRPr sz="3200">
              <a:latin typeface="DM Sans"/>
              <a:ea typeface="DM Sans"/>
              <a:cs typeface="DM Sans"/>
              <a:sym typeface="DM Sans"/>
            </a:endParaRPr>
          </a:p>
        </p:txBody>
      </p:sp>
      <p:sp>
        <p:nvSpPr>
          <p:cNvPr id="583" name="Google Shape;583;p46"/>
          <p:cNvSpPr txBox="1"/>
          <p:nvPr/>
        </p:nvSpPr>
        <p:spPr>
          <a:xfrm>
            <a:off x="228600" y="2514600"/>
            <a:ext cx="4114800" cy="18471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Aim:</a:t>
            </a:r>
            <a:r>
              <a:rPr lang="en" sz="2400">
                <a:latin typeface="DM Sans"/>
                <a:ea typeface="DM Sans"/>
                <a:cs typeface="DM Sans"/>
                <a:sym typeface="DM Sans"/>
              </a:rPr>
              <a:t> How are the properties of polygons and prisms related to the coordinate plane, exponents, and each other?</a:t>
            </a:r>
            <a:endParaRPr sz="2400">
              <a:latin typeface="DM Sans"/>
              <a:ea typeface="DM Sans"/>
              <a:cs typeface="DM Sans"/>
              <a:sym typeface="DM Sans"/>
            </a:endParaRPr>
          </a:p>
        </p:txBody>
      </p:sp>
      <p:sp>
        <p:nvSpPr>
          <p:cNvPr id="584" name="Google Shape;584;p46"/>
          <p:cNvSpPr txBox="1"/>
          <p:nvPr/>
        </p:nvSpPr>
        <p:spPr>
          <a:xfrm>
            <a:off x="4800600" y="2518650"/>
            <a:ext cx="4114800" cy="7389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Do Now:</a:t>
            </a:r>
            <a:r>
              <a:rPr lang="en" sz="2400">
                <a:latin typeface="DM Sans"/>
                <a:ea typeface="DM Sans"/>
                <a:cs typeface="DM Sans"/>
                <a:sym typeface="DM Sans"/>
              </a:rPr>
              <a:t> What is a polygon? What is a prism?</a:t>
            </a:r>
            <a:endParaRPr sz="2400">
              <a:latin typeface="DM Sans"/>
              <a:ea typeface="DM Sans"/>
              <a:cs typeface="DM Sans"/>
              <a:sym typeface="DM Sans"/>
            </a:endParaRPr>
          </a:p>
        </p:txBody>
      </p:sp>
      <p:sp>
        <p:nvSpPr>
          <p:cNvPr id="585" name="Google Shape;585;p46"/>
          <p:cNvSpPr/>
          <p:nvPr/>
        </p:nvSpPr>
        <p:spPr>
          <a:xfrm>
            <a:off x="-8" y="0"/>
            <a:ext cx="13515297" cy="915356"/>
          </a:xfrm>
          <a:prstGeom prst="rect">
            <a:avLst/>
          </a:prstGeom>
        </p:spPr>
        <p:txBody>
          <a:bodyPr>
            <a:prstTxWarp prst="textPlain"/>
          </a:bodyPr>
          <a:lstStyle/>
          <a:p>
            <a:pPr lvl="0" algn="ctr"/>
            <a:r>
              <a:rPr b="0" i="0">
                <a:ln cap="flat" cmpd="sng" w="38100">
                  <a:solidFill>
                    <a:srgbClr val="313D35"/>
                  </a:solidFill>
                  <a:prstDash val="solid"/>
                  <a:round/>
                  <a:headEnd len="sm" w="sm" type="none"/>
                  <a:tailEnd len="sm" w="sm" type="none"/>
                </a:ln>
                <a:noFill/>
                <a:latin typeface="DM Sans"/>
              </a:rPr>
              <a:t>triangle cube pentagon cuboid</a:t>
            </a:r>
          </a:p>
        </p:txBody>
      </p:sp>
      <p:sp>
        <p:nvSpPr>
          <p:cNvPr id="586" name="Google Shape;586;p46"/>
          <p:cNvSpPr/>
          <p:nvPr/>
        </p:nvSpPr>
        <p:spPr>
          <a:xfrm>
            <a:off x="-7690383" y="4275375"/>
            <a:ext cx="16834391" cy="915356"/>
          </a:xfrm>
          <a:prstGeom prst="rect">
            <a:avLst/>
          </a:prstGeom>
        </p:spPr>
        <p:txBody>
          <a:bodyPr>
            <a:prstTxWarp prst="textPlain"/>
          </a:bodyPr>
          <a:lstStyle/>
          <a:p>
            <a:pPr lvl="0" algn="ctr"/>
            <a:r>
              <a:rPr b="0" i="0">
                <a:ln cap="flat" cmpd="sng" w="38100">
                  <a:solidFill>
                    <a:srgbClr val="313D35"/>
                  </a:solidFill>
                  <a:prstDash val="solid"/>
                  <a:round/>
                  <a:headEnd len="sm" w="sm" type="none"/>
                  <a:tailEnd len="sm" w="sm" type="none"/>
                </a:ln>
                <a:noFill/>
                <a:latin typeface="DM Sans"/>
              </a:rPr>
              <a:t>trapezoid dodecagon hexagonal prism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8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800"/>
                                        <p:tgtEl>
                                          <p:spTgt spid="583"/>
                                        </p:tgtEl>
                                      </p:cBhvr>
                                    </p:animEffect>
                                  </p:childTnLst>
                                </p:cTn>
                              </p:par>
                            </p:childTnLst>
                          </p:cTn>
                        </p:par>
                        <p:par>
                          <p:cTn fill="hold">
                            <p:stCondLst>
                              <p:cond delay="1800"/>
                            </p:stCondLst>
                            <p:childTnLst>
                              <p:par>
                                <p:cTn fill="hold" nodeType="after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80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 name="Google Shape;592;p4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593" name="Google Shape;593;p4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Graphing Polygons</a:t>
            </a:r>
            <a:endParaRPr sz="4800">
              <a:latin typeface="Merriweather"/>
              <a:ea typeface="Merriweather"/>
              <a:cs typeface="Merriweather"/>
              <a:sym typeface="Merriweather"/>
            </a:endParaRPr>
          </a:p>
        </p:txBody>
      </p:sp>
      <p:pic>
        <p:nvPicPr>
          <p:cNvPr id="594" name="Google Shape;594;p4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595" name="Google Shape;595;p47"/>
          <p:cNvSpPr/>
          <p:nvPr/>
        </p:nvSpPr>
        <p:spPr>
          <a:xfrm>
            <a:off x="-7690383" y="4275375"/>
            <a:ext cx="16834391"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trapezoid dodecagon hexagonal prism</a:t>
            </a:r>
          </a:p>
        </p:txBody>
      </p:sp>
      <p:sp>
        <p:nvSpPr>
          <p:cNvPr id="596" name="Google Shape;596;p47"/>
          <p:cNvSpPr txBox="1"/>
          <p:nvPr/>
        </p:nvSpPr>
        <p:spPr>
          <a:xfrm>
            <a:off x="228600" y="1490400"/>
            <a:ext cx="4114800" cy="29247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Go to </a:t>
            </a:r>
            <a:r>
              <a:rPr lang="en" sz="2400" u="sng">
                <a:solidFill>
                  <a:srgbClr val="C6DED9"/>
                </a:solidFill>
                <a:latin typeface="DM Sans"/>
                <a:ea typeface="DM Sans"/>
                <a:cs typeface="DM Sans"/>
                <a:sym typeface="DM Sans"/>
                <a:hlinkClick r:id="rId4">
                  <a:extLst>
                    <a:ext uri="{A12FA001-AC4F-418D-AE19-62706E023703}">
                      <ahyp:hlinkClr val="tx"/>
                    </a:ext>
                  </a:extLst>
                </a:hlinkClick>
              </a:rPr>
              <a:t>Desmos’s Geometry tool</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a:p>
            <a:pPr indent="0" lvl="0" marL="0" rtl="0" algn="r">
              <a:spcBef>
                <a:spcPts val="0"/>
              </a:spcBef>
              <a:spcAft>
                <a:spcPts val="0"/>
              </a:spcAft>
              <a:buNone/>
            </a:pPr>
            <a:r>
              <a:t/>
            </a:r>
            <a:endParaRPr sz="1200">
              <a:solidFill>
                <a:schemeClr val="lt1"/>
              </a:solidFill>
              <a:latin typeface="DM Sans"/>
              <a:ea typeface="DM Sans"/>
              <a:cs typeface="DM Sans"/>
              <a:sym typeface="DM Sans"/>
            </a:endParaRPr>
          </a:p>
          <a:p>
            <a:pPr indent="0" lvl="0" marL="0" rtl="0" algn="r">
              <a:spcBef>
                <a:spcPts val="0"/>
              </a:spcBef>
              <a:spcAft>
                <a:spcPts val="0"/>
              </a:spcAft>
              <a:buNone/>
            </a:pPr>
            <a:r>
              <a:rPr lang="en" sz="2400">
                <a:solidFill>
                  <a:schemeClr val="lt1"/>
                </a:solidFill>
                <a:latin typeface="DM Sans"/>
                <a:ea typeface="DM Sans"/>
                <a:cs typeface="DM Sans"/>
                <a:sym typeface="DM Sans"/>
              </a:rPr>
              <a:t>Graph these points: (2, −2), (6, −2), and (6, 7).</a:t>
            </a:r>
            <a:endParaRPr sz="2400">
              <a:solidFill>
                <a:schemeClr val="lt1"/>
              </a:solidFill>
              <a:latin typeface="DM Sans"/>
              <a:ea typeface="DM Sans"/>
              <a:cs typeface="DM Sans"/>
              <a:sym typeface="DM Sans"/>
            </a:endParaRPr>
          </a:p>
          <a:p>
            <a:pPr indent="0" lvl="0" marL="0" rtl="0" algn="r">
              <a:spcBef>
                <a:spcPts val="0"/>
              </a:spcBef>
              <a:spcAft>
                <a:spcPts val="0"/>
              </a:spcAft>
              <a:buNone/>
            </a:pPr>
            <a:r>
              <a:t/>
            </a:r>
            <a:endParaRPr sz="1200">
              <a:solidFill>
                <a:schemeClr val="lt1"/>
              </a:solidFill>
              <a:latin typeface="DM Sans"/>
              <a:ea typeface="DM Sans"/>
              <a:cs typeface="DM Sans"/>
              <a:sym typeface="DM Sans"/>
            </a:endParaRPr>
          </a:p>
          <a:p>
            <a:pPr indent="0" lvl="0" marL="0" rtl="0" algn="r">
              <a:spcBef>
                <a:spcPts val="0"/>
              </a:spcBef>
              <a:spcAft>
                <a:spcPts val="0"/>
              </a:spcAft>
              <a:buNone/>
            </a:pPr>
            <a:r>
              <a:rPr lang="en" sz="2400">
                <a:solidFill>
                  <a:schemeClr val="lt1"/>
                </a:solidFill>
                <a:latin typeface="DM Sans"/>
                <a:ea typeface="DM Sans"/>
                <a:cs typeface="DM Sans"/>
                <a:sym typeface="DM Sans"/>
              </a:rPr>
              <a:t>Now connect the dots (using the sixth button on the top).</a:t>
            </a:r>
            <a:endParaRPr sz="2400">
              <a:solidFill>
                <a:schemeClr val="lt1"/>
              </a:solidFill>
              <a:latin typeface="DM Sans"/>
              <a:ea typeface="DM Sans"/>
              <a:cs typeface="DM Sans"/>
              <a:sym typeface="DM Sans"/>
            </a:endParaRPr>
          </a:p>
        </p:txBody>
      </p:sp>
      <p:sp>
        <p:nvSpPr>
          <p:cNvPr id="597" name="Google Shape;597;p47"/>
          <p:cNvSpPr txBox="1"/>
          <p:nvPr/>
        </p:nvSpPr>
        <p:spPr>
          <a:xfrm>
            <a:off x="4800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You’ve just created a </a:t>
            </a:r>
            <a:r>
              <a:rPr b="1" lang="en" sz="2400">
                <a:solidFill>
                  <a:schemeClr val="lt1"/>
                </a:solidFill>
                <a:latin typeface="DM Sans"/>
                <a:ea typeface="DM Sans"/>
                <a:cs typeface="DM Sans"/>
                <a:sym typeface="DM Sans"/>
              </a:rPr>
              <a:t>polygon</a:t>
            </a:r>
            <a:r>
              <a:rPr lang="en" sz="2400">
                <a:solidFill>
                  <a:schemeClr val="lt1"/>
                </a:solidFill>
                <a:latin typeface="DM Sans"/>
                <a:ea typeface="DM Sans"/>
                <a:cs typeface="DM Sans"/>
                <a:sym typeface="DM Sans"/>
              </a:rPr>
              <a:t>, a closed geometric figure made with straight line segments!</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The points are the </a:t>
            </a:r>
            <a:r>
              <a:rPr b="1" lang="en" sz="2400">
                <a:solidFill>
                  <a:schemeClr val="lt1"/>
                </a:solidFill>
                <a:latin typeface="DM Sans"/>
                <a:ea typeface="DM Sans"/>
                <a:cs typeface="DM Sans"/>
                <a:sym typeface="DM Sans"/>
              </a:rPr>
              <a:t>vertices</a:t>
            </a:r>
            <a:r>
              <a:rPr lang="en" sz="2400">
                <a:solidFill>
                  <a:schemeClr val="lt1"/>
                </a:solidFill>
                <a:latin typeface="DM Sans"/>
                <a:ea typeface="DM Sans"/>
                <a:cs typeface="DM Sans"/>
                <a:sym typeface="DM Sans"/>
              </a:rPr>
              <a:t>; the segments are the </a:t>
            </a:r>
            <a:r>
              <a:rPr b="1" lang="en" sz="2400">
                <a:solidFill>
                  <a:schemeClr val="lt1"/>
                </a:solidFill>
                <a:latin typeface="DM Sans"/>
                <a:ea typeface="DM Sans"/>
                <a:cs typeface="DM Sans"/>
                <a:sym typeface="DM Sans"/>
              </a:rPr>
              <a:t>edges</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800"/>
                                        <p:tgtEl>
                                          <p:spTgt spid="5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8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302" name="Shape 302"/>
        <p:cNvGrpSpPr/>
        <p:nvPr/>
      </p:nvGrpSpPr>
      <p:grpSpPr>
        <a:xfrm>
          <a:off x="0" y="0"/>
          <a:ext cx="0" cy="0"/>
          <a:chOff x="0" y="0"/>
          <a:chExt cx="0" cy="0"/>
        </a:xfrm>
      </p:grpSpPr>
      <p:sp>
        <p:nvSpPr>
          <p:cNvPr id="303" name="Google Shape;303;p21"/>
          <p:cNvSpPr/>
          <p:nvPr/>
        </p:nvSpPr>
        <p:spPr>
          <a:xfrm>
            <a:off x="-8" y="0"/>
            <a:ext cx="21696917" cy="915356"/>
          </a:xfrm>
          <a:prstGeom prst="rect">
            <a:avLst/>
          </a:prstGeom>
        </p:spPr>
        <p:txBody>
          <a:bodyPr>
            <a:prstTxWarp prst="textPlain"/>
          </a:bodyPr>
          <a:lstStyle/>
          <a:p>
            <a:pPr lvl="0" algn="ctr"/>
            <a:r>
              <a:rPr b="0" i="0">
                <a:ln cap="flat" cmpd="sng" w="38100">
                  <a:solidFill>
                    <a:srgbClr val="313D35"/>
                  </a:solidFill>
                  <a:prstDash val="solid"/>
                  <a:round/>
                  <a:headEnd len="sm" w="sm" type="none"/>
                  <a:tailEnd len="sm" w="sm" type="none"/>
                </a:ln>
                <a:noFill/>
                <a:latin typeface="DM Sans"/>
              </a:rPr>
              <a:t>cause &amp; effect compare &amp; contrast chronological</a:t>
            </a:r>
          </a:p>
        </p:txBody>
      </p:sp>
      <p:sp>
        <p:nvSpPr>
          <p:cNvPr id="304" name="Google Shape;304;p21"/>
          <p:cNvSpPr/>
          <p:nvPr/>
        </p:nvSpPr>
        <p:spPr>
          <a:xfrm>
            <a:off x="0" y="1547100"/>
            <a:ext cx="9144000" cy="738900"/>
          </a:xfrm>
          <a:prstGeom prst="rect">
            <a:avLst/>
          </a:prstGeom>
          <a:solidFill>
            <a:srgbClr val="313D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 name="Google Shape;305;p21"/>
          <p:cNvSpPr/>
          <p:nvPr/>
        </p:nvSpPr>
        <p:spPr>
          <a:xfrm>
            <a:off x="228590" y="228602"/>
            <a:ext cx="2057400" cy="2057400"/>
          </a:xfrm>
          <a:prstGeom prst="ellipse">
            <a:avLst/>
          </a:prstGeom>
          <a:solidFill>
            <a:srgbClr val="313D35"/>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solidFill>
                  <a:srgbClr val="FFFFFF"/>
                </a:solidFill>
                <a:latin typeface="Merriweather"/>
                <a:ea typeface="Merriweather"/>
                <a:cs typeface="Merriweather"/>
                <a:sym typeface="Merriweather"/>
              </a:rPr>
              <a:t>Spring</a:t>
            </a:r>
            <a:endParaRPr sz="3200">
              <a:solidFill>
                <a:srgbClr val="FFFFFF"/>
              </a:solidFill>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solidFill>
                  <a:srgbClr val="FFFFFF"/>
                </a:solidFill>
                <a:latin typeface="Merriweather"/>
                <a:ea typeface="Merriweather"/>
                <a:cs typeface="Merriweather"/>
                <a:sym typeface="Merriweather"/>
              </a:rPr>
              <a:t>5</a:t>
            </a:r>
            <a:endParaRPr sz="9600">
              <a:solidFill>
                <a:srgbClr val="FFFFFF"/>
              </a:solidFill>
              <a:latin typeface="Merriweather"/>
              <a:ea typeface="Merriweather"/>
              <a:cs typeface="Merriweather"/>
              <a:sym typeface="Merriweather"/>
            </a:endParaRPr>
          </a:p>
        </p:txBody>
      </p:sp>
      <p:sp>
        <p:nvSpPr>
          <p:cNvPr id="306" name="Google Shape;306;p21"/>
          <p:cNvSpPr txBox="1"/>
          <p:nvPr/>
        </p:nvSpPr>
        <p:spPr>
          <a:xfrm>
            <a:off x="2514600" y="1547100"/>
            <a:ext cx="64008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rgbClr val="FFFFFF"/>
                </a:solidFill>
                <a:latin typeface="Merriweather"/>
                <a:ea typeface="Merriweather"/>
                <a:cs typeface="Merriweather"/>
                <a:sym typeface="Merriweather"/>
              </a:rPr>
              <a:t>Structure</a:t>
            </a:r>
            <a:endParaRPr sz="4800">
              <a:solidFill>
                <a:srgbClr val="FFFFFF"/>
              </a:solidFill>
              <a:latin typeface="Merriweather"/>
              <a:ea typeface="Merriweather"/>
              <a:cs typeface="Merriweather"/>
              <a:sym typeface="Merriweather"/>
            </a:endParaRPr>
          </a:p>
        </p:txBody>
      </p:sp>
      <p:sp>
        <p:nvSpPr>
          <p:cNvPr id="307" name="Google Shape;307;p21"/>
          <p:cNvSpPr txBox="1"/>
          <p:nvPr/>
        </p:nvSpPr>
        <p:spPr>
          <a:xfrm>
            <a:off x="2514600" y="1011000"/>
            <a:ext cx="64008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3200">
                <a:latin typeface="DM Sans"/>
                <a:ea typeface="DM Sans"/>
                <a:cs typeface="DM Sans"/>
                <a:sym typeface="DM Sans"/>
              </a:rPr>
              <a:t>English Language Arts</a:t>
            </a:r>
            <a:endParaRPr sz="3200">
              <a:latin typeface="DM Sans"/>
              <a:ea typeface="DM Sans"/>
              <a:cs typeface="DM Sans"/>
              <a:sym typeface="DM Sans"/>
            </a:endParaRPr>
          </a:p>
        </p:txBody>
      </p:sp>
      <p:sp>
        <p:nvSpPr>
          <p:cNvPr id="308" name="Google Shape;308;p21"/>
          <p:cNvSpPr txBox="1"/>
          <p:nvPr/>
        </p:nvSpPr>
        <p:spPr>
          <a:xfrm>
            <a:off x="228600" y="2514600"/>
            <a:ext cx="4114800" cy="10968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Aim:</a:t>
            </a:r>
            <a:r>
              <a:rPr lang="en" sz="2400">
                <a:latin typeface="DM Sans"/>
                <a:ea typeface="DM Sans"/>
                <a:cs typeface="DM Sans"/>
                <a:sym typeface="DM Sans"/>
              </a:rPr>
              <a:t> Understand and analyze </a:t>
            </a:r>
            <a:r>
              <a:rPr lang="en" sz="2400">
                <a:latin typeface="DM Sans"/>
                <a:ea typeface="DM Sans"/>
                <a:cs typeface="DM Sans"/>
                <a:sym typeface="DM Sans"/>
              </a:rPr>
              <a:t>structure and developments in plot.</a:t>
            </a:r>
            <a:endParaRPr sz="2400">
              <a:latin typeface="DM Sans"/>
              <a:ea typeface="DM Sans"/>
              <a:cs typeface="DM Sans"/>
              <a:sym typeface="DM Sans"/>
            </a:endParaRPr>
          </a:p>
        </p:txBody>
      </p:sp>
      <p:sp>
        <p:nvSpPr>
          <p:cNvPr id="309" name="Google Shape;309;p21"/>
          <p:cNvSpPr txBox="1"/>
          <p:nvPr/>
        </p:nvSpPr>
        <p:spPr>
          <a:xfrm>
            <a:off x="4800600" y="2514600"/>
            <a:ext cx="4114800" cy="1096800"/>
          </a:xfrm>
          <a:prstGeom prst="rect">
            <a:avLst/>
          </a:prstGeom>
          <a:noFill/>
          <a:ln>
            <a:noFill/>
          </a:ln>
          <a:effectLst>
            <a:outerShdw blurRad="71438" rotWithShape="0" algn="bl">
              <a:srgbClr val="FFFFFF"/>
            </a:outerShdw>
          </a:effectLst>
        </p:spPr>
        <p:txBody>
          <a:bodyPr anchorCtr="0" anchor="t" bIns="0" lIns="0" spcFirstLastPara="1" rIns="0" wrap="square" tIns="0">
            <a:spAutoFit/>
          </a:bodyPr>
          <a:lstStyle/>
          <a:p>
            <a:pPr indent="0" lvl="0" marL="0" rtl="0" algn="l">
              <a:spcBef>
                <a:spcPts val="0"/>
              </a:spcBef>
              <a:spcAft>
                <a:spcPts val="0"/>
              </a:spcAft>
              <a:buNone/>
            </a:pPr>
            <a:r>
              <a:rPr b="1" lang="en" sz="2400">
                <a:latin typeface="DM Sans"/>
                <a:ea typeface="DM Sans"/>
                <a:cs typeface="DM Sans"/>
                <a:sym typeface="DM Sans"/>
              </a:rPr>
              <a:t>Do Now:</a:t>
            </a:r>
            <a:r>
              <a:rPr lang="en" sz="2400">
                <a:latin typeface="DM Sans"/>
                <a:ea typeface="DM Sans"/>
                <a:cs typeface="DM Sans"/>
                <a:sym typeface="DM Sans"/>
              </a:rPr>
              <a:t> What kinds of </a:t>
            </a:r>
            <a:r>
              <a:rPr lang="en" sz="2400">
                <a:latin typeface="DM Sans"/>
                <a:ea typeface="DM Sans"/>
                <a:cs typeface="DM Sans"/>
                <a:sym typeface="DM Sans"/>
              </a:rPr>
              <a:t>informational structures are there</a:t>
            </a:r>
            <a:r>
              <a:rPr lang="en" sz="2400">
                <a:latin typeface="DM Sans"/>
                <a:ea typeface="DM Sans"/>
                <a:cs typeface="DM Sans"/>
                <a:sym typeface="DM Sans"/>
              </a:rPr>
              <a:t>? (i.e., cause &amp; effect)</a:t>
            </a:r>
            <a:endParaRPr sz="2400">
              <a:latin typeface="DM Sans"/>
              <a:ea typeface="DM Sans"/>
              <a:cs typeface="DM Sans"/>
              <a:sym typeface="DM Sans"/>
            </a:endParaRPr>
          </a:p>
        </p:txBody>
      </p:sp>
      <p:sp>
        <p:nvSpPr>
          <p:cNvPr id="310" name="Google Shape;310;p21"/>
          <p:cNvSpPr/>
          <p:nvPr/>
        </p:nvSpPr>
        <p:spPr>
          <a:xfrm>
            <a:off x="-12080808" y="4221000"/>
            <a:ext cx="21224808" cy="915356"/>
          </a:xfrm>
          <a:prstGeom prst="rect">
            <a:avLst/>
          </a:prstGeom>
        </p:spPr>
        <p:txBody>
          <a:bodyPr>
            <a:prstTxWarp prst="textPlain"/>
          </a:bodyPr>
          <a:lstStyle/>
          <a:p>
            <a:pPr lvl="0" algn="ctr"/>
            <a:r>
              <a:rPr b="0" i="0">
                <a:ln cap="flat" cmpd="sng" w="38100">
                  <a:solidFill>
                    <a:srgbClr val="313D35"/>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48"/>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3" name="Google Shape;603;p48"/>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04" name="Google Shape;604;p48"/>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Graphing Polygons</a:t>
            </a:r>
            <a:endParaRPr sz="4800">
              <a:latin typeface="Merriweather"/>
              <a:ea typeface="Merriweather"/>
              <a:cs typeface="Merriweather"/>
              <a:sym typeface="Merriweather"/>
            </a:endParaRPr>
          </a:p>
        </p:txBody>
      </p:sp>
      <p:pic>
        <p:nvPicPr>
          <p:cNvPr id="605" name="Google Shape;605;p48"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06" name="Google Shape;606;p48"/>
          <p:cNvSpPr/>
          <p:nvPr/>
        </p:nvSpPr>
        <p:spPr>
          <a:xfrm>
            <a:off x="-7690383" y="4275375"/>
            <a:ext cx="16834391"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trapezoid dodecagon hexagonal prism</a:t>
            </a:r>
          </a:p>
        </p:txBody>
      </p:sp>
      <p:sp>
        <p:nvSpPr>
          <p:cNvPr id="607" name="Google Shape;607;p48"/>
          <p:cNvSpPr txBox="1"/>
          <p:nvPr/>
        </p:nvSpPr>
        <p:spPr>
          <a:xfrm>
            <a:off x="228600" y="14904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What if I tell you that this polygon is a </a:t>
            </a:r>
            <a:r>
              <a:rPr b="1" lang="en" sz="2400">
                <a:solidFill>
                  <a:schemeClr val="lt1"/>
                </a:solidFill>
                <a:latin typeface="DM Sans"/>
                <a:ea typeface="DM Sans"/>
                <a:cs typeface="DM Sans"/>
                <a:sym typeface="DM Sans"/>
              </a:rPr>
              <a:t>quadrilateral</a:t>
            </a:r>
            <a:r>
              <a:rPr lang="en" sz="2400">
                <a:solidFill>
                  <a:schemeClr val="lt1"/>
                </a:solidFill>
                <a:latin typeface="DM Sans"/>
                <a:ea typeface="DM Sans"/>
                <a:cs typeface="DM Sans"/>
                <a:sym typeface="DM Sans"/>
              </a:rPr>
              <a:t> and I only gave you three of its vertices? Where can you put the fourth point?</a:t>
            </a:r>
            <a:endParaRPr sz="2400">
              <a:solidFill>
                <a:schemeClr val="lt1"/>
              </a:solidFill>
              <a:latin typeface="DM Sans"/>
              <a:ea typeface="DM Sans"/>
              <a:cs typeface="DM Sans"/>
              <a:sym typeface="DM Sans"/>
            </a:endParaRPr>
          </a:p>
        </p:txBody>
      </p:sp>
      <p:sp>
        <p:nvSpPr>
          <p:cNvPr id="608" name="Google Shape;608;p48"/>
          <p:cNvSpPr txBox="1"/>
          <p:nvPr/>
        </p:nvSpPr>
        <p:spPr>
          <a:xfrm>
            <a:off x="4800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What if it has to be a </a:t>
            </a:r>
            <a:r>
              <a:rPr b="1" lang="en" sz="2400">
                <a:solidFill>
                  <a:schemeClr val="lt1"/>
                </a:solidFill>
                <a:latin typeface="DM Sans"/>
                <a:ea typeface="DM Sans"/>
                <a:cs typeface="DM Sans"/>
                <a:sym typeface="DM Sans"/>
              </a:rPr>
              <a:t>rectangle</a:t>
            </a:r>
            <a:r>
              <a:rPr lang="en" sz="2400">
                <a:solidFill>
                  <a:schemeClr val="lt1"/>
                </a:solidFill>
                <a:latin typeface="DM Sans"/>
                <a:ea typeface="DM Sans"/>
                <a:cs typeface="DM Sans"/>
                <a:sym typeface="DM Sans"/>
              </a:rPr>
              <a:t>? How can we find its side lengths?</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800"/>
                                        <p:tgtEl>
                                          <p:spTgt spid="607"/>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800"/>
                                        <p:tgtEl>
                                          <p:spTgt spid="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49"/>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4" name="Google Shape;614;p49"/>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15" name="Google Shape;615;p49"/>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Area of</a:t>
            </a:r>
            <a:r>
              <a:rPr lang="en" sz="4800">
                <a:latin typeface="Merriweather"/>
                <a:ea typeface="Merriweather"/>
                <a:cs typeface="Merriweather"/>
                <a:sym typeface="Merriweather"/>
              </a:rPr>
              <a:t> Polygons</a:t>
            </a:r>
            <a:endParaRPr sz="4800">
              <a:latin typeface="Merriweather"/>
              <a:ea typeface="Merriweather"/>
              <a:cs typeface="Merriweather"/>
              <a:sym typeface="Merriweather"/>
            </a:endParaRPr>
          </a:p>
        </p:txBody>
      </p:sp>
      <p:pic>
        <p:nvPicPr>
          <p:cNvPr id="616" name="Google Shape;616;p49"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17" name="Google Shape;617;p49"/>
          <p:cNvSpPr/>
          <p:nvPr/>
        </p:nvSpPr>
        <p:spPr>
          <a:xfrm>
            <a:off x="-7690383" y="4275375"/>
            <a:ext cx="16834391"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trapezoid dodecagon hexagonal prism</a:t>
            </a:r>
          </a:p>
        </p:txBody>
      </p:sp>
      <p:sp>
        <p:nvSpPr>
          <p:cNvPr id="618" name="Google Shape;618;p49"/>
          <p:cNvSpPr txBox="1"/>
          <p:nvPr/>
        </p:nvSpPr>
        <p:spPr>
          <a:xfrm>
            <a:off x="228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Let’s find the </a:t>
            </a:r>
            <a:r>
              <a:rPr b="1" lang="en" sz="2400">
                <a:solidFill>
                  <a:schemeClr val="lt1"/>
                </a:solidFill>
                <a:latin typeface="DM Sans"/>
                <a:ea typeface="DM Sans"/>
                <a:cs typeface="DM Sans"/>
                <a:sym typeface="DM Sans"/>
              </a:rPr>
              <a:t>area</a:t>
            </a:r>
            <a:r>
              <a:rPr lang="en" sz="2400">
                <a:solidFill>
                  <a:schemeClr val="lt1"/>
                </a:solidFill>
                <a:latin typeface="DM Sans"/>
                <a:ea typeface="DM Sans"/>
                <a:cs typeface="DM Sans"/>
                <a:sym typeface="DM Sans"/>
              </a:rPr>
              <a:t> of the rectangle. By now, you should know that the formula is </a:t>
            </a:r>
            <a:r>
              <a:rPr b="1" i="1" lang="en" sz="2400">
                <a:solidFill>
                  <a:schemeClr val="lt1"/>
                </a:solidFill>
                <a:latin typeface="DM Sans"/>
                <a:ea typeface="DM Sans"/>
                <a:cs typeface="DM Sans"/>
                <a:sym typeface="DM Sans"/>
              </a:rPr>
              <a:t>A</a:t>
            </a:r>
            <a:r>
              <a:rPr b="1" baseline="-25000" i="1" lang="en" sz="2400">
                <a:solidFill>
                  <a:schemeClr val="lt1"/>
                </a:solidFill>
                <a:latin typeface="DM Sans"/>
                <a:ea typeface="DM Sans"/>
                <a:cs typeface="DM Sans"/>
                <a:sym typeface="DM Sans"/>
              </a:rPr>
              <a:t>rectangle</a:t>
            </a:r>
            <a:r>
              <a:rPr b="1" lang="en" sz="2400">
                <a:solidFill>
                  <a:schemeClr val="lt1"/>
                </a:solidFill>
                <a:latin typeface="DM Sans"/>
                <a:ea typeface="DM Sans"/>
                <a:cs typeface="DM Sans"/>
                <a:sym typeface="DM Sans"/>
              </a:rPr>
              <a:t> = </a:t>
            </a:r>
            <a:r>
              <a:rPr b="1" i="1" lang="en" sz="2400">
                <a:solidFill>
                  <a:schemeClr val="lt1"/>
                </a:solidFill>
                <a:latin typeface="DM Sans"/>
                <a:ea typeface="DM Sans"/>
                <a:cs typeface="DM Sans"/>
                <a:sym typeface="DM Sans"/>
              </a:rPr>
              <a:t>bh</a:t>
            </a:r>
            <a:r>
              <a:rPr lang="en" sz="2400">
                <a:solidFill>
                  <a:schemeClr val="lt1"/>
                </a:solidFill>
                <a:latin typeface="DM Sans"/>
                <a:ea typeface="DM Sans"/>
                <a:cs typeface="DM Sans"/>
                <a:sym typeface="DM Sans"/>
              </a:rPr>
              <a:t>, where </a:t>
            </a:r>
            <a:r>
              <a:rPr i="1" lang="en" sz="2400">
                <a:solidFill>
                  <a:schemeClr val="lt1"/>
                </a:solidFill>
                <a:latin typeface="DM Sans"/>
                <a:ea typeface="DM Sans"/>
                <a:cs typeface="DM Sans"/>
                <a:sym typeface="DM Sans"/>
              </a:rPr>
              <a:t>A</a:t>
            </a:r>
            <a:r>
              <a:rPr baseline="-25000" i="1" lang="en" sz="2400">
                <a:solidFill>
                  <a:schemeClr val="lt1"/>
                </a:solidFill>
                <a:latin typeface="DM Sans"/>
                <a:ea typeface="DM Sans"/>
                <a:cs typeface="DM Sans"/>
                <a:sym typeface="DM Sans"/>
              </a:rPr>
              <a:t>rectangle</a:t>
            </a:r>
            <a:r>
              <a:rPr lang="en" sz="2400">
                <a:solidFill>
                  <a:schemeClr val="lt1"/>
                </a:solidFill>
                <a:latin typeface="DM Sans"/>
                <a:ea typeface="DM Sans"/>
                <a:cs typeface="DM Sans"/>
                <a:sym typeface="DM Sans"/>
              </a:rPr>
              <a:t> is the area, </a:t>
            </a:r>
            <a:r>
              <a:rPr i="1" lang="en" sz="2400">
                <a:solidFill>
                  <a:schemeClr val="lt1"/>
                </a:solidFill>
                <a:latin typeface="DM Sans"/>
                <a:ea typeface="DM Sans"/>
                <a:cs typeface="DM Sans"/>
                <a:sym typeface="DM Sans"/>
              </a:rPr>
              <a:t>b</a:t>
            </a:r>
            <a:r>
              <a:rPr lang="en" sz="2400">
                <a:solidFill>
                  <a:schemeClr val="lt1"/>
                </a:solidFill>
                <a:latin typeface="DM Sans"/>
                <a:ea typeface="DM Sans"/>
                <a:cs typeface="DM Sans"/>
                <a:sym typeface="DM Sans"/>
              </a:rPr>
              <a:t> is the </a:t>
            </a:r>
            <a:r>
              <a:rPr b="1" lang="en" sz="2400">
                <a:solidFill>
                  <a:schemeClr val="lt1"/>
                </a:solidFill>
                <a:latin typeface="DM Sans"/>
                <a:ea typeface="DM Sans"/>
                <a:cs typeface="DM Sans"/>
                <a:sym typeface="DM Sans"/>
              </a:rPr>
              <a:t>base</a:t>
            </a:r>
            <a:r>
              <a:rPr lang="en" sz="2400">
                <a:solidFill>
                  <a:schemeClr val="lt1"/>
                </a:solidFill>
                <a:latin typeface="DM Sans"/>
                <a:ea typeface="DM Sans"/>
                <a:cs typeface="DM Sans"/>
                <a:sym typeface="DM Sans"/>
              </a:rPr>
              <a:t> length, and </a:t>
            </a:r>
            <a:r>
              <a:rPr i="1" lang="en" sz="2400">
                <a:solidFill>
                  <a:schemeClr val="lt1"/>
                </a:solidFill>
                <a:latin typeface="DM Sans"/>
                <a:ea typeface="DM Sans"/>
                <a:cs typeface="DM Sans"/>
                <a:sym typeface="DM Sans"/>
              </a:rPr>
              <a:t>h</a:t>
            </a:r>
            <a:r>
              <a:rPr lang="en" sz="2400">
                <a:solidFill>
                  <a:schemeClr val="lt1"/>
                </a:solidFill>
                <a:latin typeface="DM Sans"/>
                <a:ea typeface="DM Sans"/>
                <a:cs typeface="DM Sans"/>
                <a:sym typeface="DM Sans"/>
              </a:rPr>
              <a:t> is the </a:t>
            </a:r>
            <a:r>
              <a:rPr b="1" lang="en" sz="2400">
                <a:solidFill>
                  <a:schemeClr val="lt1"/>
                </a:solidFill>
                <a:latin typeface="DM Sans"/>
                <a:ea typeface="DM Sans"/>
                <a:cs typeface="DM Sans"/>
                <a:sym typeface="DM Sans"/>
              </a:rPr>
              <a:t>height</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sp>
        <p:nvSpPr>
          <p:cNvPr id="619" name="Google Shape;619;p49"/>
          <p:cNvSpPr txBox="1"/>
          <p:nvPr/>
        </p:nvSpPr>
        <p:spPr>
          <a:xfrm>
            <a:off x="4800600" y="1490400"/>
            <a:ext cx="4114800" cy="11082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i="1" lang="en" sz="2400">
                <a:solidFill>
                  <a:schemeClr val="lt1"/>
                </a:solidFill>
                <a:latin typeface="DM Sans"/>
                <a:ea typeface="DM Sans"/>
                <a:cs typeface="DM Sans"/>
                <a:sym typeface="DM Sans"/>
              </a:rPr>
              <a:t>A</a:t>
            </a:r>
            <a:r>
              <a:rPr baseline="-25000" i="1" lang="en" sz="2400">
                <a:solidFill>
                  <a:schemeClr val="lt1"/>
                </a:solidFill>
                <a:latin typeface="DM Sans"/>
                <a:ea typeface="DM Sans"/>
                <a:cs typeface="DM Sans"/>
                <a:sym typeface="DM Sans"/>
              </a:rPr>
              <a:t>rectangle</a:t>
            </a:r>
            <a:r>
              <a:rPr lang="en" sz="2400">
                <a:solidFill>
                  <a:schemeClr val="lt1"/>
                </a:solidFill>
                <a:latin typeface="DM Sans"/>
                <a:ea typeface="DM Sans"/>
                <a:cs typeface="DM Sans"/>
                <a:sym typeface="DM Sans"/>
              </a:rPr>
              <a:t> = </a:t>
            </a:r>
            <a:r>
              <a:rPr i="1" lang="en" sz="2400">
                <a:solidFill>
                  <a:schemeClr val="lt1"/>
                </a:solidFill>
                <a:latin typeface="DM Sans"/>
                <a:ea typeface="DM Sans"/>
                <a:cs typeface="DM Sans"/>
                <a:sym typeface="DM Sans"/>
              </a:rPr>
              <a:t>bh</a:t>
            </a:r>
            <a:endParaRPr i="1"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A</a:t>
            </a:r>
            <a:r>
              <a:rPr baseline="-25000" i="1" lang="en" sz="2400">
                <a:solidFill>
                  <a:schemeClr val="lt1"/>
                </a:solidFill>
                <a:latin typeface="DM Sans"/>
                <a:ea typeface="DM Sans"/>
                <a:cs typeface="DM Sans"/>
                <a:sym typeface="DM Sans"/>
              </a:rPr>
              <a:t>rectangle</a:t>
            </a:r>
            <a:r>
              <a:rPr lang="en" sz="2400">
                <a:solidFill>
                  <a:schemeClr val="lt1"/>
                </a:solidFill>
                <a:latin typeface="DM Sans"/>
                <a:ea typeface="DM Sans"/>
                <a:cs typeface="DM Sans"/>
                <a:sym typeface="DM Sans"/>
              </a:rPr>
              <a:t> = (4)(9)</a:t>
            </a:r>
            <a:endParaRPr sz="24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i="1" lang="en" sz="2400">
                <a:solidFill>
                  <a:schemeClr val="lt1"/>
                </a:solidFill>
                <a:latin typeface="DM Sans"/>
                <a:ea typeface="DM Sans"/>
                <a:cs typeface="DM Sans"/>
                <a:sym typeface="DM Sans"/>
              </a:rPr>
              <a:t>A</a:t>
            </a:r>
            <a:r>
              <a:rPr baseline="-25000" i="1" lang="en" sz="2400">
                <a:solidFill>
                  <a:schemeClr val="lt1"/>
                </a:solidFill>
                <a:latin typeface="DM Sans"/>
                <a:ea typeface="DM Sans"/>
                <a:cs typeface="DM Sans"/>
                <a:sym typeface="DM Sans"/>
              </a:rPr>
              <a:t>rectangle</a:t>
            </a:r>
            <a:r>
              <a:rPr lang="en" sz="2400">
                <a:solidFill>
                  <a:schemeClr val="lt1"/>
                </a:solidFill>
                <a:latin typeface="DM Sans"/>
                <a:ea typeface="DM Sans"/>
                <a:cs typeface="DM Sans"/>
                <a:sym typeface="DM Sans"/>
              </a:rPr>
              <a:t> = 36</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800"/>
                                        <p:tgtEl>
                                          <p:spTgt spid="618"/>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800"/>
                                        <p:tgtEl>
                                          <p:spTgt spid="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50"/>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5" name="Google Shape;625;p50"/>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26" name="Google Shape;626;p50"/>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Area of Polygons</a:t>
            </a:r>
            <a:endParaRPr sz="4800">
              <a:latin typeface="Merriweather"/>
              <a:ea typeface="Merriweather"/>
              <a:cs typeface="Merriweather"/>
              <a:sym typeface="Merriweather"/>
            </a:endParaRPr>
          </a:p>
        </p:txBody>
      </p:sp>
      <p:pic>
        <p:nvPicPr>
          <p:cNvPr id="627" name="Google Shape;627;p50"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28" name="Google Shape;628;p50"/>
          <p:cNvSpPr/>
          <p:nvPr/>
        </p:nvSpPr>
        <p:spPr>
          <a:xfrm>
            <a:off x="-7690383" y="4275375"/>
            <a:ext cx="16834391"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trapezoid dodecagon hexagonal prism</a:t>
            </a:r>
          </a:p>
        </p:txBody>
      </p:sp>
      <p:sp>
        <p:nvSpPr>
          <p:cNvPr id="629" name="Google Shape;629;p50"/>
          <p:cNvSpPr txBox="1"/>
          <p:nvPr/>
        </p:nvSpPr>
        <p:spPr>
          <a:xfrm>
            <a:off x="228600" y="1490400"/>
            <a:ext cx="4114800" cy="27417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Let’s shift over some of the rectangle’s points to make a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parallelogram</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a:p>
            <a:pPr indent="0" lvl="0" marL="0" rtl="0" algn="r">
              <a:spcBef>
                <a:spcPts val="0"/>
              </a:spcBef>
              <a:spcAft>
                <a:spcPts val="0"/>
              </a:spcAft>
              <a:buNone/>
            </a:pPr>
            <a:r>
              <a:t/>
            </a:r>
            <a:endParaRPr sz="1200">
              <a:solidFill>
                <a:schemeClr val="lt1"/>
              </a:solidFill>
              <a:latin typeface="DM Sans"/>
              <a:ea typeface="DM Sans"/>
              <a:cs typeface="DM Sans"/>
              <a:sym typeface="DM Sans"/>
            </a:endParaRPr>
          </a:p>
          <a:p>
            <a:pPr indent="0" lvl="0" marL="0" rtl="0" algn="r">
              <a:spcBef>
                <a:spcPts val="0"/>
              </a:spcBef>
              <a:spcAft>
                <a:spcPts val="0"/>
              </a:spcAft>
              <a:buClr>
                <a:schemeClr val="dk1"/>
              </a:buClr>
              <a:buSzPts val="1100"/>
              <a:buFont typeface="Arial"/>
              <a:buNone/>
            </a:pPr>
            <a:r>
              <a:rPr lang="en" sz="2400">
                <a:solidFill>
                  <a:schemeClr val="lt1"/>
                </a:solidFill>
                <a:latin typeface="DM Sans"/>
                <a:ea typeface="DM Sans"/>
                <a:cs typeface="DM Sans"/>
                <a:sym typeface="DM Sans"/>
              </a:rPr>
              <a:t>W</a:t>
            </a:r>
            <a:r>
              <a:rPr lang="en" sz="2400">
                <a:solidFill>
                  <a:schemeClr val="lt1"/>
                </a:solidFill>
                <a:latin typeface="DM Sans"/>
                <a:ea typeface="DM Sans"/>
                <a:cs typeface="DM Sans"/>
                <a:sym typeface="DM Sans"/>
              </a:rPr>
              <a:t>hat happens if you move that rightmost triangle to the left, so it just touches the leftmost triangle?</a:t>
            </a:r>
            <a:endParaRPr sz="2400">
              <a:solidFill>
                <a:schemeClr val="lt1"/>
              </a:solidFill>
              <a:latin typeface="DM Sans"/>
              <a:ea typeface="DM Sans"/>
              <a:cs typeface="DM Sans"/>
              <a:sym typeface="DM Sans"/>
            </a:endParaRPr>
          </a:p>
        </p:txBody>
      </p:sp>
      <p:sp>
        <p:nvSpPr>
          <p:cNvPr id="630" name="Google Shape;630;p50"/>
          <p:cNvSpPr txBox="1"/>
          <p:nvPr/>
        </p:nvSpPr>
        <p:spPr>
          <a:xfrm>
            <a:off x="4800600" y="1490400"/>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It’s the rectangle from earlier! So parallelograms have the same area formula: </a:t>
            </a:r>
            <a:r>
              <a:rPr b="1" i="1" lang="en" sz="2400">
                <a:solidFill>
                  <a:schemeClr val="lt1"/>
                </a:solidFill>
                <a:latin typeface="DM Sans"/>
                <a:ea typeface="DM Sans"/>
                <a:cs typeface="DM Sans"/>
                <a:sym typeface="DM Sans"/>
              </a:rPr>
              <a:t>A</a:t>
            </a:r>
            <a:r>
              <a:rPr b="1" baseline="-25000" i="1" lang="en" sz="2400">
                <a:solidFill>
                  <a:schemeClr val="lt1"/>
                </a:solidFill>
                <a:latin typeface="DM Sans"/>
                <a:ea typeface="DM Sans"/>
                <a:cs typeface="DM Sans"/>
                <a:sym typeface="DM Sans"/>
              </a:rPr>
              <a:t>parallelogram</a:t>
            </a:r>
            <a:r>
              <a:rPr b="1" lang="en" sz="2400">
                <a:solidFill>
                  <a:schemeClr val="lt1"/>
                </a:solidFill>
                <a:latin typeface="DM Sans"/>
                <a:ea typeface="DM Sans"/>
                <a:cs typeface="DM Sans"/>
                <a:sym typeface="DM Sans"/>
              </a:rPr>
              <a:t> = </a:t>
            </a:r>
            <a:r>
              <a:rPr b="1" i="1" lang="en" sz="2400">
                <a:solidFill>
                  <a:schemeClr val="lt1"/>
                </a:solidFill>
                <a:latin typeface="DM Sans"/>
                <a:ea typeface="DM Sans"/>
                <a:cs typeface="DM Sans"/>
                <a:sym typeface="DM Sans"/>
              </a:rPr>
              <a:t>bh</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8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800"/>
                                        <p:tgtEl>
                                          <p:spTgt spid="6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51"/>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6" name="Google Shape;636;p51"/>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37" name="Google Shape;637;p51"/>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Area of Polygons</a:t>
            </a:r>
            <a:endParaRPr sz="4800">
              <a:latin typeface="Merriweather"/>
              <a:ea typeface="Merriweather"/>
              <a:cs typeface="Merriweather"/>
              <a:sym typeface="Merriweather"/>
            </a:endParaRPr>
          </a:p>
        </p:txBody>
      </p:sp>
      <p:pic>
        <p:nvPicPr>
          <p:cNvPr id="638" name="Google Shape;638;p51"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39" name="Google Shape;639;p51"/>
          <p:cNvSpPr/>
          <p:nvPr/>
        </p:nvSpPr>
        <p:spPr>
          <a:xfrm>
            <a:off x="-7690383" y="4275375"/>
            <a:ext cx="16834391"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trapezoid dodecagon hexagonal prism</a:t>
            </a:r>
          </a:p>
        </p:txBody>
      </p:sp>
      <p:sp>
        <p:nvSpPr>
          <p:cNvPr id="640" name="Google Shape;640;p51"/>
          <p:cNvSpPr txBox="1"/>
          <p:nvPr/>
        </p:nvSpPr>
        <p:spPr>
          <a:xfrm>
            <a:off x="228600" y="1490400"/>
            <a:ext cx="4114800" cy="3107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Now, undo the moving of the triangle and connect these points: (2, −2), (6, −2), (8, 7).</a:t>
            </a:r>
            <a:endParaRPr sz="2400">
              <a:solidFill>
                <a:schemeClr val="lt1"/>
              </a:solidFill>
              <a:latin typeface="DM Sans"/>
              <a:ea typeface="DM Sans"/>
              <a:cs typeface="DM Sans"/>
              <a:sym typeface="DM Sans"/>
            </a:endParaRPr>
          </a:p>
          <a:p>
            <a:pPr indent="0" lvl="0" marL="0" rtl="0" algn="r">
              <a:spcBef>
                <a:spcPts val="0"/>
              </a:spcBef>
              <a:spcAft>
                <a:spcPts val="0"/>
              </a:spcAft>
              <a:buNone/>
            </a:pPr>
            <a:r>
              <a:t/>
            </a:r>
            <a:endParaRPr sz="1200">
              <a:solidFill>
                <a:schemeClr val="lt1"/>
              </a:solidFill>
              <a:latin typeface="DM Sans"/>
              <a:ea typeface="DM Sans"/>
              <a:cs typeface="DM Sans"/>
              <a:sym typeface="DM Sans"/>
            </a:endParaRPr>
          </a:p>
          <a:p>
            <a:pPr indent="0" lvl="0" marL="0" rtl="0" algn="r">
              <a:spcBef>
                <a:spcPts val="0"/>
              </a:spcBef>
              <a:spcAft>
                <a:spcPts val="0"/>
              </a:spcAft>
              <a:buNone/>
            </a:pPr>
            <a:r>
              <a:rPr lang="en" sz="2400">
                <a:solidFill>
                  <a:schemeClr val="lt1"/>
                </a:solidFill>
                <a:latin typeface="DM Sans"/>
                <a:ea typeface="DM Sans"/>
                <a:cs typeface="DM Sans"/>
                <a:sym typeface="DM Sans"/>
              </a:rPr>
              <a:t>Notice how it takes up half the space of the parallelogram, so the area </a:t>
            </a:r>
            <a:r>
              <a:rPr lang="en" sz="2400">
                <a:solidFill>
                  <a:schemeClr val="lt1"/>
                </a:solidFill>
                <a:latin typeface="DM Sans"/>
                <a:ea typeface="DM Sans"/>
                <a:cs typeface="DM Sans"/>
                <a:sym typeface="DM Sans"/>
              </a:rPr>
              <a:t>formula is</a:t>
            </a:r>
            <a:r>
              <a:rPr lang="en" sz="2400">
                <a:solidFill>
                  <a:schemeClr val="lt1"/>
                </a:solidFill>
                <a:latin typeface="DM Sans"/>
                <a:ea typeface="DM Sans"/>
                <a:cs typeface="DM Sans"/>
                <a:sym typeface="DM Sans"/>
              </a:rPr>
              <a:t> </a:t>
            </a:r>
            <a:r>
              <a:rPr b="1" i="1" lang="en" sz="2400">
                <a:solidFill>
                  <a:schemeClr val="lt1"/>
                </a:solidFill>
                <a:latin typeface="DM Sans"/>
                <a:ea typeface="DM Sans"/>
                <a:cs typeface="DM Sans"/>
                <a:sym typeface="DM Sans"/>
              </a:rPr>
              <a:t>A</a:t>
            </a:r>
            <a:r>
              <a:rPr b="1" baseline="-25000" i="1" lang="en" sz="2400">
                <a:solidFill>
                  <a:schemeClr val="lt1"/>
                </a:solidFill>
                <a:latin typeface="DM Sans"/>
                <a:ea typeface="DM Sans"/>
                <a:cs typeface="DM Sans"/>
                <a:sym typeface="DM Sans"/>
              </a:rPr>
              <a:t>triangle</a:t>
            </a:r>
            <a:r>
              <a:rPr b="1" lang="en" sz="2400">
                <a:solidFill>
                  <a:schemeClr val="lt1"/>
                </a:solidFill>
                <a:latin typeface="DM Sans"/>
                <a:ea typeface="DM Sans"/>
                <a:cs typeface="DM Sans"/>
                <a:sym typeface="DM Sans"/>
              </a:rPr>
              <a:t> = </a:t>
            </a:r>
            <a:r>
              <a:rPr b="1" i="1" lang="en" sz="2400">
                <a:solidFill>
                  <a:schemeClr val="lt1"/>
                </a:solidFill>
                <a:latin typeface="DM Sans"/>
                <a:ea typeface="DM Sans"/>
                <a:cs typeface="DM Sans"/>
                <a:sym typeface="DM Sans"/>
              </a:rPr>
              <a:t>bh</a:t>
            </a:r>
            <a:r>
              <a:rPr b="1" lang="en" sz="2400">
                <a:solidFill>
                  <a:schemeClr val="lt1"/>
                </a:solidFill>
                <a:latin typeface="DM Sans"/>
                <a:ea typeface="DM Sans"/>
                <a:cs typeface="DM Sans"/>
                <a:sym typeface="DM Sans"/>
              </a:rPr>
              <a:t> ÷ 2</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sp>
        <p:nvSpPr>
          <p:cNvPr id="641" name="Google Shape;641;p51"/>
          <p:cNvSpPr txBox="1"/>
          <p:nvPr/>
        </p:nvSpPr>
        <p:spPr>
          <a:xfrm>
            <a:off x="4800600" y="1490400"/>
            <a:ext cx="4114800" cy="27417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i="1" lang="en" sz="2400">
                <a:solidFill>
                  <a:schemeClr val="lt1"/>
                </a:solidFill>
                <a:latin typeface="DM Sans"/>
                <a:ea typeface="DM Sans"/>
                <a:cs typeface="DM Sans"/>
                <a:sym typeface="DM Sans"/>
              </a:rPr>
              <a:t>A</a:t>
            </a:r>
            <a:r>
              <a:rPr baseline="-25000" i="1" lang="en" sz="2400">
                <a:solidFill>
                  <a:schemeClr val="lt1"/>
                </a:solidFill>
                <a:latin typeface="DM Sans"/>
                <a:ea typeface="DM Sans"/>
                <a:cs typeface="DM Sans"/>
                <a:sym typeface="DM Sans"/>
              </a:rPr>
              <a:t>triangle</a:t>
            </a:r>
            <a:r>
              <a:rPr lang="en" sz="2400">
                <a:solidFill>
                  <a:schemeClr val="lt1"/>
                </a:solidFill>
                <a:latin typeface="DM Sans"/>
                <a:ea typeface="DM Sans"/>
                <a:cs typeface="DM Sans"/>
                <a:sym typeface="DM Sans"/>
              </a:rPr>
              <a:t> = </a:t>
            </a:r>
            <a:r>
              <a:rPr i="1" lang="en" sz="2400">
                <a:solidFill>
                  <a:schemeClr val="lt1"/>
                </a:solidFill>
                <a:latin typeface="DM Sans"/>
                <a:ea typeface="DM Sans"/>
                <a:cs typeface="DM Sans"/>
                <a:sym typeface="DM Sans"/>
              </a:rPr>
              <a:t>bh</a:t>
            </a:r>
            <a:r>
              <a:rPr lang="en" sz="2400">
                <a:solidFill>
                  <a:schemeClr val="lt1"/>
                </a:solidFill>
                <a:latin typeface="DM Sans"/>
                <a:ea typeface="DM Sans"/>
                <a:cs typeface="DM Sans"/>
                <a:sym typeface="DM Sans"/>
              </a:rPr>
              <a:t> ÷ 2</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A</a:t>
            </a:r>
            <a:r>
              <a:rPr baseline="-25000" i="1" lang="en" sz="2400">
                <a:solidFill>
                  <a:schemeClr val="lt1"/>
                </a:solidFill>
                <a:latin typeface="DM Sans"/>
                <a:ea typeface="DM Sans"/>
                <a:cs typeface="DM Sans"/>
                <a:sym typeface="DM Sans"/>
              </a:rPr>
              <a:t>triangle</a:t>
            </a:r>
            <a:r>
              <a:rPr lang="en" sz="2400">
                <a:solidFill>
                  <a:schemeClr val="lt1"/>
                </a:solidFill>
                <a:latin typeface="DM Sans"/>
                <a:ea typeface="DM Sans"/>
                <a:cs typeface="DM Sans"/>
                <a:sym typeface="DM Sans"/>
              </a:rPr>
              <a:t> = (4)(9) ÷ 2</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A</a:t>
            </a:r>
            <a:r>
              <a:rPr baseline="-25000" i="1" lang="en" sz="2400">
                <a:solidFill>
                  <a:schemeClr val="lt1"/>
                </a:solidFill>
                <a:latin typeface="DM Sans"/>
                <a:ea typeface="DM Sans"/>
                <a:cs typeface="DM Sans"/>
                <a:sym typeface="DM Sans"/>
              </a:rPr>
              <a:t>triangle</a:t>
            </a:r>
            <a:r>
              <a:rPr lang="en" sz="2400">
                <a:solidFill>
                  <a:schemeClr val="lt1"/>
                </a:solidFill>
                <a:latin typeface="DM Sans"/>
                <a:ea typeface="DM Sans"/>
                <a:cs typeface="DM Sans"/>
                <a:sym typeface="DM Sans"/>
              </a:rPr>
              <a:t> = 36 ÷ 2</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A</a:t>
            </a:r>
            <a:r>
              <a:rPr baseline="-25000" i="1" lang="en" sz="2400">
                <a:solidFill>
                  <a:schemeClr val="lt1"/>
                </a:solidFill>
                <a:latin typeface="DM Sans"/>
                <a:ea typeface="DM Sans"/>
                <a:cs typeface="DM Sans"/>
                <a:sym typeface="DM Sans"/>
              </a:rPr>
              <a:t>triangle</a:t>
            </a:r>
            <a:r>
              <a:rPr lang="en" sz="2400">
                <a:solidFill>
                  <a:schemeClr val="lt1"/>
                </a:solidFill>
                <a:latin typeface="DM Sans"/>
                <a:ea typeface="DM Sans"/>
                <a:cs typeface="DM Sans"/>
                <a:sym typeface="DM Sans"/>
              </a:rPr>
              <a:t> = 18</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12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Pay attention to what we’re using as the base and what’s the height.</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800"/>
                                        <p:tgtEl>
                                          <p:spTgt spid="640"/>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800"/>
                                        <p:tgtEl>
                                          <p:spTgt spid="6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5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7" name="Google Shape;647;p5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48" name="Google Shape;648;p52"/>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Area of Polygons</a:t>
            </a:r>
            <a:endParaRPr sz="4800">
              <a:latin typeface="Merriweather"/>
              <a:ea typeface="Merriweather"/>
              <a:cs typeface="Merriweather"/>
              <a:sym typeface="Merriweather"/>
            </a:endParaRPr>
          </a:p>
        </p:txBody>
      </p:sp>
      <p:pic>
        <p:nvPicPr>
          <p:cNvPr id="649" name="Google Shape;649;p5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50" name="Google Shape;650;p52"/>
          <p:cNvSpPr/>
          <p:nvPr/>
        </p:nvSpPr>
        <p:spPr>
          <a:xfrm>
            <a:off x="-7690383" y="4275375"/>
            <a:ext cx="16834391"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trapezoid dodecagon hexagonal prism</a:t>
            </a:r>
          </a:p>
        </p:txBody>
      </p:sp>
      <p:sp>
        <p:nvSpPr>
          <p:cNvPr id="651" name="Google Shape;651;p52"/>
          <p:cNvSpPr txBox="1"/>
          <p:nvPr/>
        </p:nvSpPr>
        <p:spPr>
          <a:xfrm>
            <a:off x="228600" y="1490400"/>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Make an extra triangle with points (2, −2), (4, 7), (2, 7) to make a </a:t>
            </a:r>
            <a:r>
              <a:rPr b="1" lang="en" sz="2400">
                <a:solidFill>
                  <a:schemeClr val="lt1"/>
                </a:solidFill>
                <a:latin typeface="DM Sans"/>
                <a:ea typeface="DM Sans"/>
                <a:cs typeface="DM Sans"/>
                <a:sym typeface="DM Sans"/>
              </a:rPr>
              <a:t>trapezoid</a:t>
            </a:r>
            <a:r>
              <a:rPr lang="en" sz="2400">
                <a:solidFill>
                  <a:schemeClr val="lt1"/>
                </a:solidFill>
                <a:latin typeface="DM Sans"/>
                <a:ea typeface="DM Sans"/>
                <a:cs typeface="DM Sans"/>
                <a:sym typeface="DM Sans"/>
              </a:rPr>
              <a:t>. Let’s call the bottom base </a:t>
            </a:r>
            <a:r>
              <a:rPr i="1" lang="en" sz="2400">
                <a:solidFill>
                  <a:schemeClr val="lt1"/>
                </a:solidFill>
                <a:latin typeface="DM Sans"/>
                <a:ea typeface="DM Sans"/>
                <a:cs typeface="DM Sans"/>
                <a:sym typeface="DM Sans"/>
              </a:rPr>
              <a:t>b</a:t>
            </a:r>
            <a:r>
              <a:rPr baseline="-25000" lang="en" sz="2400">
                <a:solidFill>
                  <a:schemeClr val="lt1"/>
                </a:solidFill>
                <a:latin typeface="DM Sans"/>
                <a:ea typeface="DM Sans"/>
                <a:cs typeface="DM Sans"/>
                <a:sym typeface="DM Sans"/>
              </a:rPr>
              <a:t>1</a:t>
            </a:r>
            <a:r>
              <a:rPr lang="en" sz="2400">
                <a:solidFill>
                  <a:schemeClr val="lt1"/>
                </a:solidFill>
                <a:latin typeface="DM Sans"/>
                <a:ea typeface="DM Sans"/>
                <a:cs typeface="DM Sans"/>
                <a:sym typeface="DM Sans"/>
              </a:rPr>
              <a:t> and the top base </a:t>
            </a:r>
            <a:r>
              <a:rPr i="1" lang="en" sz="2400">
                <a:solidFill>
                  <a:schemeClr val="lt1"/>
                </a:solidFill>
                <a:latin typeface="DM Sans"/>
                <a:ea typeface="DM Sans"/>
                <a:cs typeface="DM Sans"/>
                <a:sym typeface="DM Sans"/>
              </a:rPr>
              <a:t>b</a:t>
            </a:r>
            <a:r>
              <a:rPr baseline="-25000" lang="en" sz="2400">
                <a:solidFill>
                  <a:schemeClr val="lt1"/>
                </a:solidFill>
                <a:latin typeface="DM Sans"/>
                <a:ea typeface="DM Sans"/>
                <a:cs typeface="DM Sans"/>
                <a:sym typeface="DM Sans"/>
              </a:rPr>
              <a:t>2</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sp>
        <p:nvSpPr>
          <p:cNvPr id="652" name="Google Shape;652;p52"/>
          <p:cNvSpPr txBox="1"/>
          <p:nvPr/>
        </p:nvSpPr>
        <p:spPr>
          <a:xfrm>
            <a:off x="4800600" y="1490400"/>
            <a:ext cx="4114800" cy="27417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Notice how it’s made up two triangles. (Thank you to Shengrui from Saturday for mentioning this!)</a:t>
            </a:r>
            <a:endParaRPr sz="24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2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A</a:t>
            </a:r>
            <a:r>
              <a:rPr baseline="-25000" i="1" lang="en" sz="2400">
                <a:solidFill>
                  <a:schemeClr val="lt1"/>
                </a:solidFill>
                <a:latin typeface="DM Sans"/>
                <a:ea typeface="DM Sans"/>
                <a:cs typeface="DM Sans"/>
                <a:sym typeface="DM Sans"/>
              </a:rPr>
              <a:t>trapezoid</a:t>
            </a:r>
            <a:r>
              <a:rPr lang="en" sz="2400">
                <a:solidFill>
                  <a:schemeClr val="lt1"/>
                </a:solidFill>
                <a:latin typeface="DM Sans"/>
                <a:ea typeface="DM Sans"/>
                <a:cs typeface="DM Sans"/>
                <a:sym typeface="DM Sans"/>
              </a:rPr>
              <a:t> = ½</a:t>
            </a:r>
            <a:r>
              <a:rPr i="1" lang="en" sz="2400">
                <a:solidFill>
                  <a:schemeClr val="lt1"/>
                </a:solidFill>
                <a:latin typeface="DM Sans"/>
                <a:ea typeface="DM Sans"/>
                <a:cs typeface="DM Sans"/>
                <a:sym typeface="DM Sans"/>
              </a:rPr>
              <a:t>b</a:t>
            </a:r>
            <a:r>
              <a:rPr baseline="-25000" lang="en" sz="2400">
                <a:solidFill>
                  <a:schemeClr val="lt1"/>
                </a:solidFill>
                <a:latin typeface="DM Sans"/>
                <a:ea typeface="DM Sans"/>
                <a:cs typeface="DM Sans"/>
                <a:sym typeface="DM Sans"/>
              </a:rPr>
              <a:t>1</a:t>
            </a:r>
            <a:r>
              <a:rPr i="1" lang="en" sz="2400">
                <a:solidFill>
                  <a:schemeClr val="lt1"/>
                </a:solidFill>
                <a:latin typeface="DM Sans"/>
                <a:ea typeface="DM Sans"/>
                <a:cs typeface="DM Sans"/>
                <a:sym typeface="DM Sans"/>
              </a:rPr>
              <a:t>h</a:t>
            </a:r>
            <a:r>
              <a:rPr lang="en" sz="2400">
                <a:solidFill>
                  <a:schemeClr val="lt1"/>
                </a:solidFill>
                <a:latin typeface="DM Sans"/>
                <a:ea typeface="DM Sans"/>
                <a:cs typeface="DM Sans"/>
                <a:sym typeface="DM Sans"/>
              </a:rPr>
              <a:t> + ½</a:t>
            </a:r>
            <a:r>
              <a:rPr i="1" lang="en" sz="2400">
                <a:solidFill>
                  <a:schemeClr val="lt1"/>
                </a:solidFill>
                <a:latin typeface="DM Sans"/>
                <a:ea typeface="DM Sans"/>
                <a:cs typeface="DM Sans"/>
                <a:sym typeface="DM Sans"/>
              </a:rPr>
              <a:t>b</a:t>
            </a:r>
            <a:r>
              <a:rPr baseline="-25000" lang="en" sz="2400">
                <a:solidFill>
                  <a:schemeClr val="lt1"/>
                </a:solidFill>
                <a:latin typeface="DM Sans"/>
                <a:ea typeface="DM Sans"/>
                <a:cs typeface="DM Sans"/>
                <a:sym typeface="DM Sans"/>
              </a:rPr>
              <a:t>2</a:t>
            </a:r>
            <a:r>
              <a:rPr i="1" lang="en" sz="2400">
                <a:solidFill>
                  <a:schemeClr val="lt1"/>
                </a:solidFill>
                <a:latin typeface="DM Sans"/>
                <a:ea typeface="DM Sans"/>
                <a:cs typeface="DM Sans"/>
                <a:sym typeface="DM Sans"/>
              </a:rPr>
              <a:t>h</a:t>
            </a:r>
            <a:endParaRPr i="1" sz="2400">
              <a:solidFill>
                <a:schemeClr val="lt1"/>
              </a:solidFill>
              <a:latin typeface="DM Sans"/>
              <a:ea typeface="DM Sans"/>
              <a:cs typeface="DM Sans"/>
              <a:sym typeface="DM Sans"/>
            </a:endParaRPr>
          </a:p>
          <a:p>
            <a:pPr indent="0" lvl="0" marL="0" rtl="0" algn="l">
              <a:spcBef>
                <a:spcPts val="0"/>
              </a:spcBef>
              <a:spcAft>
                <a:spcPts val="0"/>
              </a:spcAft>
              <a:buNone/>
            </a:pPr>
            <a:r>
              <a:rPr i="1" lang="en" sz="2400">
                <a:solidFill>
                  <a:schemeClr val="lt1"/>
                </a:solidFill>
                <a:latin typeface="DM Sans"/>
                <a:ea typeface="DM Sans"/>
                <a:cs typeface="DM Sans"/>
                <a:sym typeface="DM Sans"/>
              </a:rPr>
              <a:t>A</a:t>
            </a:r>
            <a:r>
              <a:rPr baseline="-25000" i="1" lang="en" sz="2400">
                <a:solidFill>
                  <a:schemeClr val="lt1"/>
                </a:solidFill>
                <a:latin typeface="DM Sans"/>
                <a:ea typeface="DM Sans"/>
                <a:cs typeface="DM Sans"/>
                <a:sym typeface="DM Sans"/>
              </a:rPr>
              <a:t>trapezoid</a:t>
            </a:r>
            <a:r>
              <a:rPr lang="en" sz="2400">
                <a:solidFill>
                  <a:schemeClr val="lt1"/>
                </a:solidFill>
                <a:latin typeface="DM Sans"/>
                <a:ea typeface="DM Sans"/>
                <a:cs typeface="DM Sans"/>
                <a:sym typeface="DM Sans"/>
              </a:rPr>
              <a:t> = ½</a:t>
            </a:r>
            <a:r>
              <a:rPr i="1" lang="en" sz="2400">
                <a:solidFill>
                  <a:schemeClr val="lt1"/>
                </a:solidFill>
                <a:latin typeface="DM Sans"/>
                <a:ea typeface="DM Sans"/>
                <a:cs typeface="DM Sans"/>
                <a:sym typeface="DM Sans"/>
              </a:rPr>
              <a:t>h</a:t>
            </a:r>
            <a:r>
              <a:rPr lang="en" sz="2400">
                <a:solidFill>
                  <a:schemeClr val="lt1"/>
                </a:solidFill>
                <a:latin typeface="DM Sans"/>
                <a:ea typeface="DM Sans"/>
                <a:cs typeface="DM Sans"/>
                <a:sym typeface="DM Sans"/>
              </a:rPr>
              <a:t>(</a:t>
            </a:r>
            <a:r>
              <a:rPr i="1" lang="en" sz="2400">
                <a:solidFill>
                  <a:schemeClr val="lt1"/>
                </a:solidFill>
                <a:latin typeface="DM Sans"/>
                <a:ea typeface="DM Sans"/>
                <a:cs typeface="DM Sans"/>
                <a:sym typeface="DM Sans"/>
              </a:rPr>
              <a:t>b</a:t>
            </a:r>
            <a:r>
              <a:rPr baseline="-25000" lang="en" sz="2400">
                <a:solidFill>
                  <a:schemeClr val="lt1"/>
                </a:solidFill>
                <a:latin typeface="DM Sans"/>
                <a:ea typeface="DM Sans"/>
                <a:cs typeface="DM Sans"/>
                <a:sym typeface="DM Sans"/>
              </a:rPr>
              <a:t>1</a:t>
            </a:r>
            <a:r>
              <a:rPr lang="en" sz="2400">
                <a:solidFill>
                  <a:schemeClr val="lt1"/>
                </a:solidFill>
                <a:latin typeface="DM Sans"/>
                <a:ea typeface="DM Sans"/>
                <a:cs typeface="DM Sans"/>
                <a:sym typeface="DM Sans"/>
              </a:rPr>
              <a:t> + </a:t>
            </a:r>
            <a:r>
              <a:rPr i="1" lang="en" sz="2400">
                <a:solidFill>
                  <a:schemeClr val="lt1"/>
                </a:solidFill>
                <a:latin typeface="DM Sans"/>
                <a:ea typeface="DM Sans"/>
                <a:cs typeface="DM Sans"/>
                <a:sym typeface="DM Sans"/>
              </a:rPr>
              <a:t>b</a:t>
            </a:r>
            <a:r>
              <a:rPr baseline="-25000" lang="en" sz="2400">
                <a:solidFill>
                  <a:schemeClr val="lt1"/>
                </a:solidFill>
                <a:latin typeface="DM Sans"/>
                <a:ea typeface="DM Sans"/>
                <a:cs typeface="DM Sans"/>
                <a:sym typeface="DM Sans"/>
              </a:rPr>
              <a:t>2</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b="1" i="1" lang="en" sz="2400">
                <a:solidFill>
                  <a:schemeClr val="lt1"/>
                </a:solidFill>
                <a:latin typeface="DM Sans"/>
                <a:ea typeface="DM Sans"/>
                <a:cs typeface="DM Sans"/>
                <a:sym typeface="DM Sans"/>
              </a:rPr>
              <a:t>A</a:t>
            </a:r>
            <a:r>
              <a:rPr b="1" baseline="-25000" i="1" lang="en" sz="2400">
                <a:solidFill>
                  <a:schemeClr val="lt1"/>
                </a:solidFill>
                <a:latin typeface="DM Sans"/>
                <a:ea typeface="DM Sans"/>
                <a:cs typeface="DM Sans"/>
                <a:sym typeface="DM Sans"/>
              </a:rPr>
              <a:t>trapezoid</a:t>
            </a:r>
            <a:r>
              <a:rPr b="1" lang="en" sz="2400">
                <a:solidFill>
                  <a:schemeClr val="lt1"/>
                </a:solidFill>
                <a:latin typeface="DM Sans"/>
                <a:ea typeface="DM Sans"/>
                <a:cs typeface="DM Sans"/>
                <a:sym typeface="DM Sans"/>
              </a:rPr>
              <a:t> = (</a:t>
            </a:r>
            <a:r>
              <a:rPr b="1" i="1" lang="en" sz="2400">
                <a:solidFill>
                  <a:schemeClr val="lt1"/>
                </a:solidFill>
                <a:latin typeface="DM Sans"/>
                <a:ea typeface="DM Sans"/>
                <a:cs typeface="DM Sans"/>
                <a:sym typeface="DM Sans"/>
              </a:rPr>
              <a:t>b</a:t>
            </a:r>
            <a:r>
              <a:rPr b="1" baseline="-25000" lang="en" sz="2400">
                <a:solidFill>
                  <a:schemeClr val="lt1"/>
                </a:solidFill>
                <a:latin typeface="DM Sans"/>
                <a:ea typeface="DM Sans"/>
                <a:cs typeface="DM Sans"/>
                <a:sym typeface="DM Sans"/>
              </a:rPr>
              <a:t>1</a:t>
            </a:r>
            <a:r>
              <a:rPr b="1" lang="en" sz="2400">
                <a:solidFill>
                  <a:schemeClr val="lt1"/>
                </a:solidFill>
                <a:latin typeface="DM Sans"/>
                <a:ea typeface="DM Sans"/>
                <a:cs typeface="DM Sans"/>
                <a:sym typeface="DM Sans"/>
              </a:rPr>
              <a:t> + </a:t>
            </a:r>
            <a:r>
              <a:rPr b="1" i="1" lang="en" sz="2400">
                <a:solidFill>
                  <a:schemeClr val="lt1"/>
                </a:solidFill>
                <a:latin typeface="DM Sans"/>
                <a:ea typeface="DM Sans"/>
                <a:cs typeface="DM Sans"/>
                <a:sym typeface="DM Sans"/>
              </a:rPr>
              <a:t>b</a:t>
            </a:r>
            <a:r>
              <a:rPr b="1" baseline="-25000" lang="en" sz="2400">
                <a:solidFill>
                  <a:schemeClr val="lt1"/>
                </a:solidFill>
                <a:latin typeface="DM Sans"/>
                <a:ea typeface="DM Sans"/>
                <a:cs typeface="DM Sans"/>
                <a:sym typeface="DM Sans"/>
              </a:rPr>
              <a:t>2</a:t>
            </a:r>
            <a:r>
              <a:rPr b="1" lang="en" sz="2400">
                <a:solidFill>
                  <a:schemeClr val="lt1"/>
                </a:solidFill>
                <a:latin typeface="DM Sans"/>
                <a:ea typeface="DM Sans"/>
                <a:cs typeface="DM Sans"/>
                <a:sym typeface="DM Sans"/>
              </a:rPr>
              <a:t>)</a:t>
            </a:r>
            <a:r>
              <a:rPr b="1" i="1" lang="en" sz="2400">
                <a:solidFill>
                  <a:schemeClr val="lt1"/>
                </a:solidFill>
                <a:latin typeface="DM Sans"/>
                <a:ea typeface="DM Sans"/>
                <a:cs typeface="DM Sans"/>
                <a:sym typeface="DM Sans"/>
              </a:rPr>
              <a:t>h</a:t>
            </a:r>
            <a:r>
              <a:rPr b="1" lang="en" sz="2400">
                <a:solidFill>
                  <a:schemeClr val="lt1"/>
                </a:solidFill>
                <a:latin typeface="DM Sans"/>
                <a:ea typeface="DM Sans"/>
                <a:cs typeface="DM Sans"/>
                <a:sym typeface="DM Sans"/>
              </a:rPr>
              <a:t> ÷ 2</a:t>
            </a:r>
            <a:endParaRPr b="1"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800"/>
                                        <p:tgtEl>
                                          <p:spTgt spid="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800"/>
                                        <p:tgtEl>
                                          <p:spTgt spid="6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8" name="Google Shape;658;p5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59" name="Google Shape;659;p5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Area of Polygons</a:t>
            </a:r>
            <a:endParaRPr sz="4800">
              <a:latin typeface="Merriweather"/>
              <a:ea typeface="Merriweather"/>
              <a:cs typeface="Merriweather"/>
              <a:sym typeface="Merriweather"/>
            </a:endParaRPr>
          </a:p>
        </p:txBody>
      </p:sp>
      <p:pic>
        <p:nvPicPr>
          <p:cNvPr id="660" name="Google Shape;660;p5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61" name="Google Shape;661;p53"/>
          <p:cNvSpPr/>
          <p:nvPr/>
        </p:nvSpPr>
        <p:spPr>
          <a:xfrm>
            <a:off x="-7690383" y="4275375"/>
            <a:ext cx="16834391"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trapezoid dodecagon hexagonal prism</a:t>
            </a:r>
          </a:p>
        </p:txBody>
      </p:sp>
      <p:sp>
        <p:nvSpPr>
          <p:cNvPr id="662" name="Google Shape;662;p53"/>
          <p:cNvSpPr txBox="1"/>
          <p:nvPr/>
        </p:nvSpPr>
        <p:spPr>
          <a:xfrm>
            <a:off x="228600" y="1490400"/>
            <a:ext cx="8686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chemeClr val="lt1"/>
                </a:solidFill>
                <a:latin typeface="DM Sans"/>
                <a:ea typeface="DM Sans"/>
                <a:cs typeface="DM Sans"/>
                <a:sym typeface="DM Sans"/>
              </a:rPr>
              <a:t>You can find the areas of some pretty complex shapes by decomposing into rectangles, parallelograms, triangles, and trapezoids.</a:t>
            </a:r>
            <a:endParaRPr sz="2400">
              <a:solidFill>
                <a:schemeClr val="lt1"/>
              </a:solidFill>
              <a:latin typeface="DM Sans"/>
              <a:ea typeface="DM Sans"/>
              <a:cs typeface="DM Sans"/>
              <a:sym typeface="DM Sans"/>
            </a:endParaRPr>
          </a:p>
          <a:p>
            <a:pPr indent="0" lvl="0" marL="0" rtl="0" algn="ctr">
              <a:spcBef>
                <a:spcPts val="0"/>
              </a:spcBef>
              <a:spcAft>
                <a:spcPts val="0"/>
              </a:spcAft>
              <a:buNone/>
            </a:pPr>
            <a:r>
              <a:t/>
            </a:r>
            <a:endParaRPr sz="2400">
              <a:solidFill>
                <a:schemeClr val="lt1"/>
              </a:solidFill>
              <a:latin typeface="DM Sans"/>
              <a:ea typeface="DM Sans"/>
              <a:cs typeface="DM Sans"/>
              <a:sym typeface="DM Sans"/>
            </a:endParaRPr>
          </a:p>
          <a:p>
            <a:pPr indent="0" lvl="0" marL="0" rtl="0" algn="ctr">
              <a:spcBef>
                <a:spcPts val="0"/>
              </a:spcBef>
              <a:spcAft>
                <a:spcPts val="0"/>
              </a:spcAft>
              <a:buNone/>
            </a:pPr>
            <a:r>
              <a:rPr lang="en" sz="2400">
                <a:solidFill>
                  <a:schemeClr val="lt1"/>
                </a:solidFill>
                <a:latin typeface="DM Sans"/>
                <a:ea typeface="DM Sans"/>
                <a:cs typeface="DM Sans"/>
                <a:sym typeface="DM Sans"/>
              </a:rPr>
              <a:t>Try </a:t>
            </a:r>
            <a:r>
              <a:rPr lang="en" sz="2400" u="sng">
                <a:solidFill>
                  <a:srgbClr val="C6DED9"/>
                </a:solidFill>
                <a:latin typeface="DM Sans"/>
                <a:ea typeface="DM Sans"/>
                <a:cs typeface="DM Sans"/>
                <a:sym typeface="DM Sans"/>
                <a:hlinkClick r:id="rId4">
                  <a:extLst>
                    <a:ext uri="{A12FA001-AC4F-418D-AE19-62706E023703}">
                      <ahyp:hlinkClr val="tx"/>
                    </a:ext>
                  </a:extLst>
                </a:hlinkClick>
              </a:rPr>
              <a:t>this one</a:t>
            </a:r>
            <a:r>
              <a:rPr lang="en" sz="2400">
                <a:solidFill>
                  <a:schemeClr val="lt1"/>
                </a:solidFill>
                <a:latin typeface="DM Sans"/>
                <a:ea typeface="DM Sans"/>
                <a:cs typeface="DM Sans"/>
                <a:sym typeface="DM Sans"/>
              </a:rPr>
              <a:t>!</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800"/>
                                        <p:tgtEl>
                                          <p:spTgt spid="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5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8" name="Google Shape;668;p5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69" name="Google Shape;669;p5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Volume of Prisms</a:t>
            </a:r>
            <a:endParaRPr sz="4800">
              <a:latin typeface="Merriweather"/>
              <a:ea typeface="Merriweather"/>
              <a:cs typeface="Merriweather"/>
              <a:sym typeface="Merriweather"/>
            </a:endParaRPr>
          </a:p>
        </p:txBody>
      </p:sp>
      <p:pic>
        <p:nvPicPr>
          <p:cNvPr id="670" name="Google Shape;670;p5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71" name="Google Shape;671;p54"/>
          <p:cNvSpPr/>
          <p:nvPr/>
        </p:nvSpPr>
        <p:spPr>
          <a:xfrm>
            <a:off x="-7690383" y="4275375"/>
            <a:ext cx="16834391"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trapezoid dodecagon hexagonal prism</a:t>
            </a:r>
          </a:p>
        </p:txBody>
      </p:sp>
      <p:sp>
        <p:nvSpPr>
          <p:cNvPr id="672" name="Google Shape;672;p54"/>
          <p:cNvSpPr txBox="1"/>
          <p:nvPr/>
        </p:nvSpPr>
        <p:spPr>
          <a:xfrm>
            <a:off x="228600" y="1490400"/>
            <a:ext cx="4114800" cy="2955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Ready for three dimensions?</a:t>
            </a:r>
            <a:endParaRPr sz="2400">
              <a:solidFill>
                <a:srgbClr val="FFFFFF"/>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a:p>
            <a:pPr indent="0" lvl="0" marL="0" rtl="0" algn="r">
              <a:spcBef>
                <a:spcPts val="0"/>
              </a:spcBef>
              <a:spcAft>
                <a:spcPts val="0"/>
              </a:spcAft>
              <a:buNone/>
            </a:pPr>
            <a:r>
              <a:rPr lang="en" sz="2400">
                <a:solidFill>
                  <a:srgbClr val="FFFFFF"/>
                </a:solidFill>
                <a:latin typeface="DM Sans"/>
                <a:ea typeface="DM Sans"/>
                <a:cs typeface="DM Sans"/>
                <a:sym typeface="DM Sans"/>
              </a:rPr>
              <a:t>A </a:t>
            </a:r>
            <a:r>
              <a:rPr b="1" lang="en" sz="2400">
                <a:solidFill>
                  <a:srgbClr val="FFFFFF"/>
                </a:solidFill>
                <a:latin typeface="DM Sans"/>
                <a:ea typeface="DM Sans"/>
                <a:cs typeface="DM Sans"/>
                <a:sym typeface="DM Sans"/>
              </a:rPr>
              <a:t>prism</a:t>
            </a:r>
            <a:r>
              <a:rPr lang="en" sz="2400">
                <a:solidFill>
                  <a:srgbClr val="FFFFFF"/>
                </a:solidFill>
                <a:latin typeface="DM Sans"/>
                <a:ea typeface="DM Sans"/>
                <a:cs typeface="DM Sans"/>
                <a:sym typeface="DM Sans"/>
              </a:rPr>
              <a:t> is a type of three-dimensional shape where the </a:t>
            </a:r>
            <a:r>
              <a:rPr b="1" lang="en" sz="2400">
                <a:solidFill>
                  <a:srgbClr val="FFFFFF"/>
                </a:solidFill>
                <a:latin typeface="DM Sans"/>
                <a:ea typeface="DM Sans"/>
                <a:cs typeface="DM Sans"/>
                <a:sym typeface="DM Sans"/>
              </a:rPr>
              <a:t>bases</a:t>
            </a:r>
            <a:r>
              <a:rPr lang="en" sz="2400">
                <a:solidFill>
                  <a:srgbClr val="FFFFFF"/>
                </a:solidFill>
                <a:latin typeface="DM Sans"/>
                <a:ea typeface="DM Sans"/>
                <a:cs typeface="DM Sans"/>
                <a:sym typeface="DM Sans"/>
              </a:rPr>
              <a:t> are the same polygon and the </a:t>
            </a:r>
            <a:r>
              <a:rPr b="1" lang="en" sz="2400">
                <a:solidFill>
                  <a:srgbClr val="FFFFFF"/>
                </a:solidFill>
                <a:latin typeface="DM Sans"/>
                <a:ea typeface="DM Sans"/>
                <a:cs typeface="DM Sans"/>
                <a:sym typeface="DM Sans"/>
              </a:rPr>
              <a:t>lateral faces</a:t>
            </a:r>
            <a:r>
              <a:rPr lang="en" sz="2400">
                <a:solidFill>
                  <a:srgbClr val="FFFFFF"/>
                </a:solidFill>
                <a:latin typeface="DM Sans"/>
                <a:ea typeface="DM Sans"/>
                <a:cs typeface="DM Sans"/>
                <a:sym typeface="DM Sans"/>
              </a:rPr>
              <a:t> are parallelograms.</a:t>
            </a:r>
            <a:endParaRPr sz="2400">
              <a:solidFill>
                <a:srgbClr val="FFFFFF"/>
              </a:solidFill>
              <a:latin typeface="DM Sans"/>
              <a:ea typeface="DM Sans"/>
              <a:cs typeface="DM Sans"/>
              <a:sym typeface="DM Sans"/>
            </a:endParaRPr>
          </a:p>
        </p:txBody>
      </p:sp>
      <p:sp>
        <p:nvSpPr>
          <p:cNvPr id="673" name="Google Shape;673;p54"/>
          <p:cNvSpPr txBox="1"/>
          <p:nvPr/>
        </p:nvSpPr>
        <p:spPr>
          <a:xfrm>
            <a:off x="4800600" y="1490400"/>
            <a:ext cx="4114800" cy="27417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Open </a:t>
            </a:r>
            <a:r>
              <a:rPr lang="en" sz="2400" u="sng">
                <a:solidFill>
                  <a:srgbClr val="C6DED9"/>
                </a:solidFill>
                <a:latin typeface="DM Sans"/>
                <a:ea typeface="DM Sans"/>
                <a:cs typeface="DM Sans"/>
                <a:sym typeface="DM Sans"/>
                <a:hlinkClick r:id="rId4">
                  <a:extLst>
                    <a:ext uri="{A12FA001-AC4F-418D-AE19-62706E023703}">
                      <ahyp:hlinkClr val="tx"/>
                    </a:ext>
                  </a:extLst>
                </a:hlinkClick>
              </a:rPr>
              <a:t>this graph</a:t>
            </a:r>
            <a:r>
              <a:rPr lang="en" sz="2400">
                <a:solidFill>
                  <a:schemeClr val="lt1"/>
                </a:solidFill>
                <a:latin typeface="DM Sans"/>
                <a:ea typeface="DM Sans"/>
                <a:cs typeface="DM Sans"/>
                <a:sym typeface="DM Sans"/>
              </a:rPr>
              <a:t>. Notice how the base is a rectangle. Also notice how all of the lateral faces are at right angles to the bases (hence, </a:t>
            </a:r>
            <a:r>
              <a:rPr lang="en" sz="2400" u="sng">
                <a:solidFill>
                  <a:schemeClr val="lt1"/>
                </a:solidFill>
                <a:latin typeface="DM Sans"/>
                <a:ea typeface="DM Sans"/>
                <a:cs typeface="DM Sans"/>
                <a:sym typeface="DM Sans"/>
              </a:rPr>
              <a:t>right rectangular</a:t>
            </a:r>
            <a:r>
              <a:rPr lang="en" sz="2400">
                <a:solidFill>
                  <a:schemeClr val="lt1"/>
                </a:solidFill>
                <a:latin typeface="DM Sans"/>
                <a:ea typeface="DM Sans"/>
                <a:cs typeface="DM Sans"/>
                <a:sym typeface="DM Sans"/>
              </a:rPr>
              <a:t> prism).</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1200">
              <a:solidFill>
                <a:schemeClr val="lt1"/>
              </a:solidFill>
              <a:latin typeface="DM Sans"/>
              <a:ea typeface="DM Sans"/>
              <a:cs typeface="DM Sans"/>
              <a:sym typeface="DM Sans"/>
            </a:endParaRPr>
          </a:p>
          <a:p>
            <a:pPr indent="0" lvl="0" marL="0" rtl="0" algn="l">
              <a:spcBef>
                <a:spcPts val="0"/>
              </a:spcBef>
              <a:spcAft>
                <a:spcPts val="0"/>
              </a:spcAft>
              <a:buNone/>
            </a:pPr>
            <a:r>
              <a:rPr b="1" i="1" lang="en" sz="2400">
                <a:solidFill>
                  <a:schemeClr val="lt1"/>
                </a:solidFill>
                <a:latin typeface="DM Sans"/>
                <a:ea typeface="DM Sans"/>
                <a:cs typeface="DM Sans"/>
                <a:sym typeface="DM Sans"/>
              </a:rPr>
              <a:t>V</a:t>
            </a:r>
            <a:r>
              <a:rPr b="1" baseline="-25000" i="1" lang="en" sz="2400">
                <a:solidFill>
                  <a:schemeClr val="lt1"/>
                </a:solidFill>
                <a:latin typeface="DM Sans"/>
                <a:ea typeface="DM Sans"/>
                <a:cs typeface="DM Sans"/>
                <a:sym typeface="DM Sans"/>
              </a:rPr>
              <a:t>rrp</a:t>
            </a:r>
            <a:r>
              <a:rPr b="1" lang="en" sz="2400">
                <a:solidFill>
                  <a:schemeClr val="lt1"/>
                </a:solidFill>
                <a:latin typeface="DM Sans"/>
                <a:ea typeface="DM Sans"/>
                <a:cs typeface="DM Sans"/>
                <a:sym typeface="DM Sans"/>
              </a:rPr>
              <a:t> = </a:t>
            </a:r>
            <a:r>
              <a:rPr b="1" i="1" lang="en" sz="2400">
                <a:solidFill>
                  <a:schemeClr val="lt1"/>
                </a:solidFill>
                <a:latin typeface="DM Sans"/>
                <a:ea typeface="DM Sans"/>
                <a:cs typeface="DM Sans"/>
                <a:sym typeface="DM Sans"/>
              </a:rPr>
              <a:t>Bh</a:t>
            </a:r>
            <a:r>
              <a:rPr lang="en" sz="2400">
                <a:solidFill>
                  <a:schemeClr val="lt1"/>
                </a:solidFill>
                <a:latin typeface="DM Sans"/>
                <a:ea typeface="DM Sans"/>
                <a:cs typeface="DM Sans"/>
                <a:sym typeface="DM Sans"/>
              </a:rPr>
              <a:t> = </a:t>
            </a:r>
            <a:r>
              <a:rPr i="1" lang="en" sz="2400">
                <a:solidFill>
                  <a:schemeClr val="lt1"/>
                </a:solidFill>
                <a:latin typeface="DM Sans"/>
                <a:ea typeface="DM Sans"/>
                <a:cs typeface="DM Sans"/>
                <a:sym typeface="DM Sans"/>
              </a:rPr>
              <a:t>lwh</a:t>
            </a:r>
            <a:endParaRPr i="1"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800"/>
                                        <p:tgtEl>
                                          <p:spTgt spid="672"/>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animEffect filter="fade" transition="in">
                                      <p:cBhvr>
                                        <p:cTn dur="800"/>
                                        <p:tgtEl>
                                          <p:spTgt spid="673">
                                            <p:txEl>
                                              <p:pRg end="0" st="0"/>
                                            </p:txEl>
                                          </p:spTgt>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673">
                                            <p:txEl>
                                              <p:pRg end="1" st="1"/>
                                            </p:txEl>
                                          </p:spTgt>
                                        </p:tgtEl>
                                        <p:attrNameLst>
                                          <p:attrName>style.visibility</p:attrName>
                                        </p:attrNameLst>
                                      </p:cBhvr>
                                      <p:to>
                                        <p:strVal val="visible"/>
                                      </p:to>
                                    </p:set>
                                    <p:animEffect filter="fade" transition="in">
                                      <p:cBhvr>
                                        <p:cTn dur="800"/>
                                        <p:tgtEl>
                                          <p:spTgt spid="673">
                                            <p:txEl>
                                              <p:pRg end="1" st="1"/>
                                            </p:txEl>
                                          </p:spTgt>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673">
                                            <p:txEl>
                                              <p:pRg end="2" st="2"/>
                                            </p:txEl>
                                          </p:spTgt>
                                        </p:tgtEl>
                                        <p:attrNameLst>
                                          <p:attrName>style.visibility</p:attrName>
                                        </p:attrNameLst>
                                      </p:cBhvr>
                                      <p:to>
                                        <p:strVal val="visible"/>
                                      </p:to>
                                    </p:set>
                                    <p:animEffect filter="fade" transition="in">
                                      <p:cBhvr>
                                        <p:cTn dur="800"/>
                                        <p:tgtEl>
                                          <p:spTgt spid="67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5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9" name="Google Shape;679;p5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80" name="Google Shape;680;p5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Volume of Prisms</a:t>
            </a:r>
            <a:endParaRPr sz="4800">
              <a:latin typeface="Merriweather"/>
              <a:ea typeface="Merriweather"/>
              <a:cs typeface="Merriweather"/>
              <a:sym typeface="Merriweather"/>
            </a:endParaRPr>
          </a:p>
        </p:txBody>
      </p:sp>
      <p:pic>
        <p:nvPicPr>
          <p:cNvPr id="681" name="Google Shape;681;p5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82" name="Google Shape;682;p55"/>
          <p:cNvSpPr/>
          <p:nvPr/>
        </p:nvSpPr>
        <p:spPr>
          <a:xfrm>
            <a:off x="-7690383" y="4275375"/>
            <a:ext cx="16834391"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trapezoid dodecagon hexagonal prism</a:t>
            </a:r>
          </a:p>
        </p:txBody>
      </p:sp>
      <p:sp>
        <p:nvSpPr>
          <p:cNvPr id="683" name="Google Shape;683;p55"/>
          <p:cNvSpPr txBox="1"/>
          <p:nvPr/>
        </p:nvSpPr>
        <p:spPr>
          <a:xfrm>
            <a:off x="228600" y="1490400"/>
            <a:ext cx="4114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u="sng">
                <a:solidFill>
                  <a:srgbClr val="C6DED9"/>
                </a:solidFill>
                <a:latin typeface="DM Sans"/>
                <a:ea typeface="DM Sans"/>
                <a:cs typeface="DM Sans"/>
                <a:sym typeface="DM Sans"/>
                <a:hlinkClick r:id="rId4">
                  <a:extLst>
                    <a:ext uri="{A12FA001-AC4F-418D-AE19-62706E023703}">
                      <ahyp:hlinkClr val="tx"/>
                    </a:ext>
                  </a:extLst>
                </a:hlinkClick>
              </a:rPr>
              <a:t>What if the base is a triangle?</a:t>
            </a:r>
            <a:r>
              <a:rPr lang="en" sz="2400">
                <a:solidFill>
                  <a:srgbClr val="FFFFFF"/>
                </a:solidFill>
                <a:latin typeface="DM Sans"/>
                <a:ea typeface="DM Sans"/>
                <a:cs typeface="DM Sans"/>
                <a:sym typeface="DM Sans"/>
              </a:rPr>
              <a:t> This is a </a:t>
            </a:r>
            <a:r>
              <a:rPr b="1" lang="en" sz="2400">
                <a:solidFill>
                  <a:srgbClr val="FFFFFF"/>
                </a:solidFill>
                <a:latin typeface="DM Sans"/>
                <a:ea typeface="DM Sans"/>
                <a:cs typeface="DM Sans"/>
                <a:sym typeface="DM Sans"/>
              </a:rPr>
              <a:t>right triangular prism</a:t>
            </a:r>
            <a:r>
              <a:rPr lang="en" sz="2400">
                <a:solidFill>
                  <a:srgbClr val="FFFFFF"/>
                </a:solidFill>
                <a:latin typeface="DM Sans"/>
                <a:ea typeface="DM Sans"/>
                <a:cs typeface="DM Sans"/>
                <a:sym typeface="DM Sans"/>
              </a:rPr>
              <a:t>.</a:t>
            </a:r>
            <a:endParaRPr sz="2400">
              <a:solidFill>
                <a:srgbClr val="FFFFFF"/>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a:p>
            <a:pPr indent="0" lvl="0" marL="0" rtl="0" algn="r">
              <a:spcBef>
                <a:spcPts val="0"/>
              </a:spcBef>
              <a:spcAft>
                <a:spcPts val="0"/>
              </a:spcAft>
              <a:buNone/>
            </a:pPr>
            <a:r>
              <a:rPr lang="en" sz="2400">
                <a:solidFill>
                  <a:srgbClr val="FFFFFF"/>
                </a:solidFill>
                <a:latin typeface="DM Sans"/>
                <a:ea typeface="DM Sans"/>
                <a:cs typeface="DM Sans"/>
                <a:sym typeface="DM Sans"/>
              </a:rPr>
              <a:t>You’re still just stacking on top of the base, so </a:t>
            </a:r>
            <a:r>
              <a:rPr b="1" i="1" lang="en" sz="2400">
                <a:solidFill>
                  <a:schemeClr val="lt1"/>
                </a:solidFill>
                <a:latin typeface="DM Sans"/>
                <a:ea typeface="DM Sans"/>
                <a:cs typeface="DM Sans"/>
                <a:sym typeface="DM Sans"/>
              </a:rPr>
              <a:t>V</a:t>
            </a:r>
            <a:r>
              <a:rPr b="1" baseline="-25000" i="1" lang="en" sz="2400">
                <a:solidFill>
                  <a:schemeClr val="lt1"/>
                </a:solidFill>
                <a:latin typeface="DM Sans"/>
                <a:ea typeface="DM Sans"/>
                <a:cs typeface="DM Sans"/>
                <a:sym typeface="DM Sans"/>
              </a:rPr>
              <a:t>rtp</a:t>
            </a:r>
            <a:r>
              <a:rPr b="1" lang="en" sz="2400">
                <a:solidFill>
                  <a:schemeClr val="lt1"/>
                </a:solidFill>
                <a:latin typeface="DM Sans"/>
                <a:ea typeface="DM Sans"/>
                <a:cs typeface="DM Sans"/>
                <a:sym typeface="DM Sans"/>
              </a:rPr>
              <a:t> = </a:t>
            </a:r>
            <a:r>
              <a:rPr b="1" i="1" lang="en" sz="2400">
                <a:solidFill>
                  <a:schemeClr val="lt1"/>
                </a:solidFill>
                <a:latin typeface="DM Sans"/>
                <a:ea typeface="DM Sans"/>
                <a:cs typeface="DM Sans"/>
                <a:sym typeface="DM Sans"/>
              </a:rPr>
              <a:t>Bh</a:t>
            </a:r>
            <a:r>
              <a:rPr lang="en" sz="2400">
                <a:solidFill>
                  <a:schemeClr val="lt1"/>
                </a:solidFill>
                <a:latin typeface="DM Sans"/>
                <a:ea typeface="DM Sans"/>
                <a:cs typeface="DM Sans"/>
                <a:sym typeface="DM Sans"/>
              </a:rPr>
              <a:t> = ½</a:t>
            </a:r>
            <a:r>
              <a:rPr i="1" lang="en" sz="2400">
                <a:solidFill>
                  <a:schemeClr val="lt1"/>
                </a:solidFill>
                <a:latin typeface="DM Sans"/>
                <a:ea typeface="DM Sans"/>
                <a:cs typeface="DM Sans"/>
                <a:sym typeface="DM Sans"/>
              </a:rPr>
              <a:t>lwh</a:t>
            </a:r>
            <a:r>
              <a:rPr lang="en" sz="2400">
                <a:solidFill>
                  <a:schemeClr val="lt1"/>
                </a:solidFill>
                <a:latin typeface="DM Sans"/>
                <a:ea typeface="DM Sans"/>
                <a:cs typeface="DM Sans"/>
                <a:sym typeface="DM Sans"/>
              </a:rPr>
              <a:t>.</a:t>
            </a:r>
            <a:endParaRPr sz="2400">
              <a:solidFill>
                <a:srgbClr val="FFFFFF"/>
              </a:solidFill>
              <a:latin typeface="DM Sans"/>
              <a:ea typeface="DM Sans"/>
              <a:cs typeface="DM Sans"/>
              <a:sym typeface="DM Sans"/>
            </a:endParaRPr>
          </a:p>
        </p:txBody>
      </p:sp>
      <p:sp>
        <p:nvSpPr>
          <p:cNvPr id="684" name="Google Shape;684;p55"/>
          <p:cNvSpPr txBox="1"/>
          <p:nvPr/>
        </p:nvSpPr>
        <p:spPr>
          <a:xfrm>
            <a:off x="4800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A </a:t>
            </a:r>
            <a:r>
              <a:rPr b="1" lang="en" sz="2400">
                <a:solidFill>
                  <a:schemeClr val="lt1"/>
                </a:solidFill>
                <a:latin typeface="DM Sans"/>
                <a:ea typeface="DM Sans"/>
                <a:cs typeface="DM Sans"/>
                <a:sym typeface="DM Sans"/>
              </a:rPr>
              <a:t>pyramid</a:t>
            </a:r>
            <a:r>
              <a:rPr lang="en" sz="2400">
                <a:solidFill>
                  <a:schemeClr val="lt1"/>
                </a:solidFill>
                <a:latin typeface="DM Sans"/>
                <a:ea typeface="DM Sans"/>
                <a:cs typeface="DM Sans"/>
                <a:sym typeface="DM Sans"/>
              </a:rPr>
              <a:t> is like if all of the lateral faces connected between a base and a single point. You won’t need to know this, but the volume for any pyramid is </a:t>
            </a:r>
            <a:r>
              <a:rPr i="1" lang="en" sz="2400">
                <a:solidFill>
                  <a:schemeClr val="lt1"/>
                </a:solidFill>
                <a:latin typeface="DM Sans"/>
                <a:ea typeface="DM Sans"/>
                <a:cs typeface="DM Sans"/>
                <a:sym typeface="DM Sans"/>
              </a:rPr>
              <a:t>Bh</a:t>
            </a:r>
            <a:r>
              <a:rPr lang="en" sz="2400">
                <a:solidFill>
                  <a:schemeClr val="lt1"/>
                </a:solidFill>
                <a:latin typeface="DM Sans"/>
                <a:ea typeface="DM Sans"/>
                <a:cs typeface="DM Sans"/>
                <a:sym typeface="DM Sans"/>
              </a:rPr>
              <a:t> ÷ 3. </a:t>
            </a:r>
            <a:r>
              <a:rPr lang="en" sz="2400" u="sng">
                <a:solidFill>
                  <a:srgbClr val="C6DED9"/>
                </a:solidFill>
                <a:latin typeface="DM Sans"/>
                <a:ea typeface="DM Sans"/>
                <a:cs typeface="DM Sans"/>
                <a:sym typeface="DM Sans"/>
                <a:hlinkClick r:id="rId5">
                  <a:extLst>
                    <a:ext uri="{A12FA001-AC4F-418D-AE19-62706E023703}">
                      <ahyp:hlinkClr val="tx"/>
                    </a:ext>
                  </a:extLst>
                </a:hlinkClick>
              </a:rPr>
              <a:t>Why?</a:t>
            </a:r>
            <a:endParaRPr sz="2400">
              <a:solidFill>
                <a:srgbClr val="C6DED9"/>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xEl>
                                              <p:pRg end="0" st="0"/>
                                            </p:txEl>
                                          </p:spTgt>
                                        </p:tgtEl>
                                        <p:attrNameLst>
                                          <p:attrName>style.visibility</p:attrName>
                                        </p:attrNameLst>
                                      </p:cBhvr>
                                      <p:to>
                                        <p:strVal val="visible"/>
                                      </p:to>
                                    </p:set>
                                    <p:animEffect filter="fade" transition="in">
                                      <p:cBhvr>
                                        <p:cTn dur="800"/>
                                        <p:tgtEl>
                                          <p:spTgt spid="6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xEl>
                                              <p:pRg end="1" st="1"/>
                                            </p:txEl>
                                          </p:spTgt>
                                        </p:tgtEl>
                                        <p:attrNameLst>
                                          <p:attrName>style.visibility</p:attrName>
                                        </p:attrNameLst>
                                      </p:cBhvr>
                                      <p:to>
                                        <p:strVal val="visible"/>
                                      </p:to>
                                    </p:set>
                                    <p:animEffect filter="fade" transition="in">
                                      <p:cBhvr>
                                        <p:cTn dur="800"/>
                                        <p:tgtEl>
                                          <p:spTgt spid="6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xEl>
                                              <p:pRg end="2" st="2"/>
                                            </p:txEl>
                                          </p:spTgt>
                                        </p:tgtEl>
                                        <p:attrNameLst>
                                          <p:attrName>style.visibility</p:attrName>
                                        </p:attrNameLst>
                                      </p:cBhvr>
                                      <p:to>
                                        <p:strVal val="visible"/>
                                      </p:to>
                                    </p:set>
                                    <p:animEffect filter="fade" transition="in">
                                      <p:cBhvr>
                                        <p:cTn dur="800"/>
                                        <p:tgtEl>
                                          <p:spTgt spid="6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800"/>
                                        <p:tgtEl>
                                          <p:spTgt spid="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5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0" name="Google Shape;690;p5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691" name="Google Shape;691;p56"/>
          <p:cNvSpPr txBox="1"/>
          <p:nvPr/>
        </p:nvSpPr>
        <p:spPr>
          <a:xfrm>
            <a:off x="1490400" y="244050"/>
            <a:ext cx="7425000" cy="708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600">
                <a:latin typeface="Merriweather"/>
                <a:ea typeface="Merriweather"/>
                <a:cs typeface="Merriweather"/>
                <a:sym typeface="Merriweather"/>
              </a:rPr>
              <a:t>Perfect Squares and Cubes</a:t>
            </a:r>
            <a:endParaRPr sz="4600">
              <a:latin typeface="Merriweather"/>
              <a:ea typeface="Merriweather"/>
              <a:cs typeface="Merriweather"/>
              <a:sym typeface="Merriweather"/>
            </a:endParaRPr>
          </a:p>
        </p:txBody>
      </p:sp>
      <p:pic>
        <p:nvPicPr>
          <p:cNvPr id="692" name="Google Shape;692;p5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693" name="Google Shape;693;p56"/>
          <p:cNvSpPr/>
          <p:nvPr/>
        </p:nvSpPr>
        <p:spPr>
          <a:xfrm>
            <a:off x="-7690383" y="4275375"/>
            <a:ext cx="16834391"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trapezoid dodecagon hexagonal prism</a:t>
            </a:r>
          </a:p>
        </p:txBody>
      </p:sp>
      <p:sp>
        <p:nvSpPr>
          <p:cNvPr id="694" name="Google Shape;694;p56"/>
          <p:cNvSpPr txBox="1"/>
          <p:nvPr/>
        </p:nvSpPr>
        <p:spPr>
          <a:xfrm>
            <a:off x="228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rgbClr val="FFFFFF"/>
                </a:solidFill>
                <a:latin typeface="DM Sans"/>
                <a:ea typeface="DM Sans"/>
                <a:cs typeface="DM Sans"/>
                <a:sym typeface="DM Sans"/>
              </a:rPr>
              <a:t>1</a:t>
            </a:r>
            <a:r>
              <a:rPr baseline="30000" lang="en" sz="2400">
                <a:solidFill>
                  <a:srgbClr val="FFFFFF"/>
                </a:solidFill>
                <a:latin typeface="DM Sans"/>
                <a:ea typeface="DM Sans"/>
                <a:cs typeface="DM Sans"/>
                <a:sym typeface="DM Sans"/>
              </a:rPr>
              <a:t>2</a:t>
            </a:r>
            <a:r>
              <a:rPr lang="en" sz="2400">
                <a:solidFill>
                  <a:srgbClr val="FFFFFF"/>
                </a:solidFill>
                <a:latin typeface="DM Sans"/>
                <a:ea typeface="DM Sans"/>
                <a:cs typeface="DM Sans"/>
                <a:sym typeface="DM Sans"/>
              </a:rPr>
              <a:t> = 1, 2</a:t>
            </a:r>
            <a:r>
              <a:rPr baseline="30000" lang="en" sz="2400">
                <a:solidFill>
                  <a:srgbClr val="FFFFFF"/>
                </a:solidFill>
                <a:latin typeface="DM Sans"/>
                <a:ea typeface="DM Sans"/>
                <a:cs typeface="DM Sans"/>
                <a:sym typeface="DM Sans"/>
              </a:rPr>
              <a:t>2</a:t>
            </a:r>
            <a:r>
              <a:rPr lang="en" sz="2400">
                <a:solidFill>
                  <a:srgbClr val="FFFFFF"/>
                </a:solidFill>
                <a:latin typeface="DM Sans"/>
                <a:ea typeface="DM Sans"/>
                <a:cs typeface="DM Sans"/>
                <a:sym typeface="DM Sans"/>
              </a:rPr>
              <a:t> = 4, 3</a:t>
            </a:r>
            <a:r>
              <a:rPr baseline="30000" lang="en" sz="2400">
                <a:solidFill>
                  <a:srgbClr val="FFFFFF"/>
                </a:solidFill>
                <a:latin typeface="DM Sans"/>
                <a:ea typeface="DM Sans"/>
                <a:cs typeface="DM Sans"/>
                <a:sym typeface="DM Sans"/>
              </a:rPr>
              <a:t>2</a:t>
            </a:r>
            <a:r>
              <a:rPr lang="en" sz="2400">
                <a:solidFill>
                  <a:srgbClr val="FFFFFF"/>
                </a:solidFill>
                <a:latin typeface="DM Sans"/>
                <a:ea typeface="DM Sans"/>
                <a:cs typeface="DM Sans"/>
                <a:sym typeface="DM Sans"/>
              </a:rPr>
              <a:t> = 9, …</a:t>
            </a:r>
            <a:endParaRPr sz="2400">
              <a:solidFill>
                <a:srgbClr val="FFFFFF"/>
              </a:solidFill>
              <a:latin typeface="DM Sans"/>
              <a:ea typeface="DM Sans"/>
              <a:cs typeface="DM Sans"/>
              <a:sym typeface="DM Sans"/>
            </a:endParaRPr>
          </a:p>
          <a:p>
            <a:pPr indent="0" lvl="0" marL="0" rtl="0" algn="r">
              <a:spcBef>
                <a:spcPts val="0"/>
              </a:spcBef>
              <a:spcAft>
                <a:spcPts val="0"/>
              </a:spcAft>
              <a:buNone/>
            </a:pPr>
            <a:r>
              <a:t/>
            </a:r>
            <a:endParaRPr sz="2400">
              <a:solidFill>
                <a:srgbClr val="FFFFFF"/>
              </a:solidFill>
              <a:latin typeface="DM Sans"/>
              <a:ea typeface="DM Sans"/>
              <a:cs typeface="DM Sans"/>
              <a:sym typeface="DM Sans"/>
            </a:endParaRPr>
          </a:p>
          <a:p>
            <a:pPr indent="0" lvl="0" marL="0" rtl="0" algn="r">
              <a:spcBef>
                <a:spcPts val="0"/>
              </a:spcBef>
              <a:spcAft>
                <a:spcPts val="0"/>
              </a:spcAft>
              <a:buNone/>
            </a:pPr>
            <a:r>
              <a:rPr lang="en" sz="2400">
                <a:solidFill>
                  <a:srgbClr val="FFFFFF"/>
                </a:solidFill>
                <a:latin typeface="DM Sans"/>
                <a:ea typeface="DM Sans"/>
                <a:cs typeface="DM Sans"/>
                <a:sym typeface="DM Sans"/>
              </a:rPr>
              <a:t>You can think of </a:t>
            </a:r>
            <a:r>
              <a:rPr b="1" lang="en" sz="2400">
                <a:solidFill>
                  <a:srgbClr val="FFFFFF"/>
                </a:solidFill>
                <a:latin typeface="DM Sans"/>
                <a:ea typeface="DM Sans"/>
                <a:cs typeface="DM Sans"/>
                <a:sym typeface="DM Sans"/>
              </a:rPr>
              <a:t>perfect squares</a:t>
            </a:r>
            <a:r>
              <a:rPr lang="en" sz="2400">
                <a:solidFill>
                  <a:srgbClr val="FFFFFF"/>
                </a:solidFill>
                <a:latin typeface="DM Sans"/>
                <a:ea typeface="DM Sans"/>
                <a:cs typeface="DM Sans"/>
                <a:sym typeface="DM Sans"/>
              </a:rPr>
              <a:t> as the area of a square with side length </a:t>
            </a:r>
            <a:r>
              <a:rPr i="1" lang="en" sz="2400">
                <a:solidFill>
                  <a:srgbClr val="FFFFFF"/>
                </a:solidFill>
                <a:latin typeface="DM Sans"/>
                <a:ea typeface="DM Sans"/>
                <a:cs typeface="DM Sans"/>
                <a:sym typeface="DM Sans"/>
              </a:rPr>
              <a:t>n</a:t>
            </a:r>
            <a:r>
              <a:rPr lang="en" sz="2400">
                <a:solidFill>
                  <a:srgbClr val="FFFFFF"/>
                </a:solidFill>
                <a:latin typeface="DM Sans"/>
                <a:ea typeface="DM Sans"/>
                <a:cs typeface="DM Sans"/>
                <a:sym typeface="DM Sans"/>
              </a:rPr>
              <a:t> (where </a:t>
            </a:r>
            <a:r>
              <a:rPr i="1" lang="en" sz="2400">
                <a:solidFill>
                  <a:srgbClr val="FFFFFF"/>
                </a:solidFill>
                <a:latin typeface="DM Sans"/>
                <a:ea typeface="DM Sans"/>
                <a:cs typeface="DM Sans"/>
                <a:sym typeface="DM Sans"/>
              </a:rPr>
              <a:t>n</a:t>
            </a:r>
            <a:r>
              <a:rPr lang="en" sz="2400">
                <a:solidFill>
                  <a:srgbClr val="FFFFFF"/>
                </a:solidFill>
                <a:latin typeface="DM Sans"/>
                <a:ea typeface="DM Sans"/>
                <a:cs typeface="DM Sans"/>
                <a:sym typeface="DM Sans"/>
              </a:rPr>
              <a:t> is an integer).</a:t>
            </a:r>
            <a:endParaRPr sz="2400">
              <a:solidFill>
                <a:srgbClr val="FFFFFF"/>
              </a:solidFill>
              <a:latin typeface="DM Sans"/>
              <a:ea typeface="DM Sans"/>
              <a:cs typeface="DM Sans"/>
              <a:sym typeface="DM Sans"/>
            </a:endParaRPr>
          </a:p>
        </p:txBody>
      </p:sp>
      <p:sp>
        <p:nvSpPr>
          <p:cNvPr id="695" name="Google Shape;695;p56"/>
          <p:cNvSpPr txBox="1"/>
          <p:nvPr/>
        </p:nvSpPr>
        <p:spPr>
          <a:xfrm>
            <a:off x="4800600" y="1490400"/>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1</a:t>
            </a:r>
            <a:r>
              <a:rPr baseline="30000" lang="en" sz="2400">
                <a:solidFill>
                  <a:schemeClr val="lt1"/>
                </a:solidFill>
                <a:latin typeface="DM Sans"/>
                <a:ea typeface="DM Sans"/>
                <a:cs typeface="DM Sans"/>
                <a:sym typeface="DM Sans"/>
              </a:rPr>
              <a:t>3</a:t>
            </a:r>
            <a:r>
              <a:rPr lang="en" sz="2400">
                <a:solidFill>
                  <a:schemeClr val="lt1"/>
                </a:solidFill>
                <a:latin typeface="DM Sans"/>
                <a:ea typeface="DM Sans"/>
                <a:cs typeface="DM Sans"/>
                <a:sym typeface="DM Sans"/>
              </a:rPr>
              <a:t> = 1, 2</a:t>
            </a:r>
            <a:r>
              <a:rPr baseline="30000" lang="en" sz="2400">
                <a:solidFill>
                  <a:schemeClr val="lt1"/>
                </a:solidFill>
                <a:latin typeface="DM Sans"/>
                <a:ea typeface="DM Sans"/>
                <a:cs typeface="DM Sans"/>
                <a:sym typeface="DM Sans"/>
              </a:rPr>
              <a:t>3</a:t>
            </a:r>
            <a:r>
              <a:rPr lang="en" sz="2400">
                <a:solidFill>
                  <a:schemeClr val="lt1"/>
                </a:solidFill>
                <a:latin typeface="DM Sans"/>
                <a:ea typeface="DM Sans"/>
                <a:cs typeface="DM Sans"/>
                <a:sym typeface="DM Sans"/>
              </a:rPr>
              <a:t> = 8, 3</a:t>
            </a:r>
            <a:r>
              <a:rPr baseline="30000" lang="en" sz="2400">
                <a:solidFill>
                  <a:schemeClr val="lt1"/>
                </a:solidFill>
                <a:latin typeface="DM Sans"/>
                <a:ea typeface="DM Sans"/>
                <a:cs typeface="DM Sans"/>
                <a:sym typeface="DM Sans"/>
              </a:rPr>
              <a:t>3</a:t>
            </a:r>
            <a:r>
              <a:rPr lang="en" sz="2400">
                <a:solidFill>
                  <a:schemeClr val="lt1"/>
                </a:solidFill>
                <a:latin typeface="DM Sans"/>
                <a:ea typeface="DM Sans"/>
                <a:cs typeface="DM Sans"/>
                <a:sym typeface="DM Sans"/>
              </a:rPr>
              <a:t> = 27, …</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24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You can think of </a:t>
            </a:r>
            <a:r>
              <a:rPr b="1" lang="en" sz="2400">
                <a:solidFill>
                  <a:schemeClr val="lt1"/>
                </a:solidFill>
                <a:latin typeface="DM Sans"/>
                <a:ea typeface="DM Sans"/>
                <a:cs typeface="DM Sans"/>
                <a:sym typeface="DM Sans"/>
              </a:rPr>
              <a:t>perfect cubes</a:t>
            </a:r>
            <a:r>
              <a:rPr lang="en" sz="2400">
                <a:solidFill>
                  <a:schemeClr val="lt1"/>
                </a:solidFill>
                <a:latin typeface="DM Sans"/>
                <a:ea typeface="DM Sans"/>
                <a:cs typeface="DM Sans"/>
                <a:sym typeface="DM Sans"/>
              </a:rPr>
              <a:t> as the volume of a cube with side length </a:t>
            </a:r>
            <a:r>
              <a:rPr i="1" lang="en" sz="2400">
                <a:solidFill>
                  <a:schemeClr val="lt1"/>
                </a:solidFill>
                <a:latin typeface="DM Sans"/>
                <a:ea typeface="DM Sans"/>
                <a:cs typeface="DM Sans"/>
                <a:sym typeface="DM Sans"/>
              </a:rPr>
              <a:t>n</a:t>
            </a:r>
            <a:r>
              <a:rPr lang="en" sz="2400">
                <a:solidFill>
                  <a:schemeClr val="lt1"/>
                </a:solidFill>
                <a:latin typeface="DM Sans"/>
                <a:ea typeface="DM Sans"/>
                <a:cs typeface="DM Sans"/>
                <a:sym typeface="DM Sans"/>
              </a:rPr>
              <a:t> (where </a:t>
            </a:r>
            <a:r>
              <a:rPr i="1" lang="en" sz="2400">
                <a:solidFill>
                  <a:schemeClr val="lt1"/>
                </a:solidFill>
                <a:latin typeface="DM Sans"/>
                <a:ea typeface="DM Sans"/>
                <a:cs typeface="DM Sans"/>
                <a:sym typeface="DM Sans"/>
              </a:rPr>
              <a:t>n</a:t>
            </a:r>
            <a:r>
              <a:rPr lang="en" sz="2400">
                <a:solidFill>
                  <a:schemeClr val="lt1"/>
                </a:solidFill>
                <a:latin typeface="DM Sans"/>
                <a:ea typeface="DM Sans"/>
                <a:cs typeface="DM Sans"/>
                <a:sym typeface="DM Sans"/>
              </a:rPr>
              <a:t> is an integer).</a:t>
            </a:r>
            <a:endParaRPr sz="24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800"/>
                                        <p:tgtEl>
                                          <p:spTgt spid="694"/>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800"/>
                                        <p:tgtEl>
                                          <p:spTgt spid="6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5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1" name="Google Shape;701;p5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702" name="Google Shape;702;p5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Surface Area</a:t>
            </a:r>
            <a:endParaRPr sz="4800">
              <a:latin typeface="Merriweather"/>
              <a:ea typeface="Merriweather"/>
              <a:cs typeface="Merriweather"/>
              <a:sym typeface="Merriweather"/>
            </a:endParaRPr>
          </a:p>
        </p:txBody>
      </p:sp>
      <p:pic>
        <p:nvPicPr>
          <p:cNvPr id="703" name="Google Shape;703;p5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704" name="Google Shape;704;p57"/>
          <p:cNvSpPr/>
          <p:nvPr/>
        </p:nvSpPr>
        <p:spPr>
          <a:xfrm>
            <a:off x="-7690383" y="4275375"/>
            <a:ext cx="16834391"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trapezoid dodecagon hexagonal prism</a:t>
            </a:r>
          </a:p>
        </p:txBody>
      </p:sp>
      <p:sp>
        <p:nvSpPr>
          <p:cNvPr id="705" name="Google Shape;705;p57"/>
          <p:cNvSpPr txBox="1"/>
          <p:nvPr/>
        </p:nvSpPr>
        <p:spPr>
          <a:xfrm>
            <a:off x="228600" y="1490400"/>
            <a:ext cx="8686800" cy="2586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ctr">
              <a:spcBef>
                <a:spcPts val="0"/>
              </a:spcBef>
              <a:spcAft>
                <a:spcPts val="0"/>
              </a:spcAft>
              <a:buNone/>
            </a:pPr>
            <a:r>
              <a:rPr lang="en" sz="2400">
                <a:solidFill>
                  <a:srgbClr val="FFFFFF"/>
                </a:solidFill>
                <a:latin typeface="DM Sans"/>
                <a:ea typeface="DM Sans"/>
                <a:cs typeface="DM Sans"/>
                <a:sym typeface="DM Sans"/>
              </a:rPr>
              <a:t>A </a:t>
            </a:r>
            <a:r>
              <a:rPr b="1" lang="en" sz="2400" u="sng">
                <a:solidFill>
                  <a:srgbClr val="C6DED9"/>
                </a:solidFill>
                <a:latin typeface="DM Sans"/>
                <a:ea typeface="DM Sans"/>
                <a:cs typeface="DM Sans"/>
                <a:sym typeface="DM Sans"/>
                <a:hlinkClick r:id="rId4">
                  <a:extLst>
                    <a:ext uri="{A12FA001-AC4F-418D-AE19-62706E023703}">
                      <ahyp:hlinkClr val="tx"/>
                    </a:ext>
                  </a:extLst>
                </a:hlinkClick>
              </a:rPr>
              <a:t>net</a:t>
            </a:r>
            <a:r>
              <a:rPr lang="en" sz="2400">
                <a:solidFill>
                  <a:srgbClr val="FFFFFF"/>
                </a:solidFill>
                <a:latin typeface="DM Sans"/>
                <a:ea typeface="DM Sans"/>
                <a:cs typeface="DM Sans"/>
                <a:sym typeface="DM Sans"/>
              </a:rPr>
              <a:t> of a 3D shape is the 2D shape you get if you unfold the 3D shape. The </a:t>
            </a:r>
            <a:r>
              <a:rPr b="1" lang="en" sz="2400">
                <a:solidFill>
                  <a:srgbClr val="FFFFFF"/>
                </a:solidFill>
                <a:latin typeface="DM Sans"/>
                <a:ea typeface="DM Sans"/>
                <a:cs typeface="DM Sans"/>
                <a:sym typeface="DM Sans"/>
              </a:rPr>
              <a:t>surface area</a:t>
            </a:r>
            <a:r>
              <a:rPr lang="en" sz="2400">
                <a:solidFill>
                  <a:srgbClr val="FFFFFF"/>
                </a:solidFill>
                <a:latin typeface="DM Sans"/>
                <a:ea typeface="DM Sans"/>
                <a:cs typeface="DM Sans"/>
                <a:sym typeface="DM Sans"/>
              </a:rPr>
              <a:t> of a 3D shape is the area of its net.</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t/>
            </a:r>
            <a:endParaRPr sz="2400">
              <a:solidFill>
                <a:srgbClr val="FFFFFF"/>
              </a:solidFill>
              <a:latin typeface="DM Sans"/>
              <a:ea typeface="DM Sans"/>
              <a:cs typeface="DM Sans"/>
              <a:sym typeface="DM Sans"/>
            </a:endParaRPr>
          </a:p>
          <a:p>
            <a:pPr indent="0" lvl="0" marL="0" rtl="0" algn="ctr">
              <a:spcBef>
                <a:spcPts val="0"/>
              </a:spcBef>
              <a:spcAft>
                <a:spcPts val="0"/>
              </a:spcAft>
              <a:buNone/>
            </a:pPr>
            <a:r>
              <a:rPr lang="en" sz="2400">
                <a:solidFill>
                  <a:srgbClr val="FFFFFF"/>
                </a:solidFill>
                <a:latin typeface="DM Sans"/>
                <a:ea typeface="DM Sans"/>
                <a:cs typeface="DM Sans"/>
                <a:sym typeface="DM Sans"/>
              </a:rPr>
              <a:t>It’s similar to the </a:t>
            </a:r>
            <a:r>
              <a:rPr lang="en" sz="2400">
                <a:solidFill>
                  <a:srgbClr val="FFFFFF"/>
                </a:solidFill>
                <a:latin typeface="DM Sans"/>
                <a:ea typeface="DM Sans"/>
                <a:cs typeface="DM Sans"/>
                <a:sym typeface="DM Sans"/>
              </a:rPr>
              <a:t>perimeter</a:t>
            </a:r>
            <a:r>
              <a:rPr lang="en" sz="2400">
                <a:solidFill>
                  <a:srgbClr val="FFFFFF"/>
                </a:solidFill>
                <a:latin typeface="DM Sans"/>
                <a:ea typeface="DM Sans"/>
                <a:cs typeface="DM Sans"/>
                <a:sym typeface="DM Sans"/>
              </a:rPr>
              <a:t> of 2D shapes, where we can “unfold” all of the sides and find the length of the resulting 1D line segment!</a:t>
            </a:r>
            <a:endParaRPr sz="2400">
              <a:solidFill>
                <a:srgbClr val="FFFF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800"/>
                                        <p:tgtEl>
                                          <p:spTgt spid="7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2"/>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22"/>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17" name="Google Shape;317;p22"/>
          <p:cNvSpPr txBox="1"/>
          <p:nvPr/>
        </p:nvSpPr>
        <p:spPr>
          <a:xfrm>
            <a:off x="1490400" y="228600"/>
            <a:ext cx="7425000" cy="1481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Types of Structures</a:t>
            </a:r>
            <a:endParaRPr sz="4800">
              <a:latin typeface="Merriweather"/>
              <a:ea typeface="Merriweather"/>
              <a:cs typeface="Merriweather"/>
              <a:sym typeface="Merriweather"/>
            </a:endParaRPr>
          </a:p>
          <a:p>
            <a:pPr indent="0" lvl="0" marL="0" rtl="0" algn="l">
              <a:spcBef>
                <a:spcPts val="0"/>
              </a:spcBef>
              <a:spcAft>
                <a:spcPts val="0"/>
              </a:spcAft>
              <a:buNone/>
            </a:pPr>
            <a:r>
              <a:t/>
            </a:r>
            <a:endParaRPr sz="4800">
              <a:latin typeface="Merriweather"/>
              <a:ea typeface="Merriweather"/>
              <a:cs typeface="Merriweather"/>
              <a:sym typeface="Merriweather"/>
            </a:endParaRPr>
          </a:p>
        </p:txBody>
      </p:sp>
      <p:pic>
        <p:nvPicPr>
          <p:cNvPr id="318" name="Google Shape;318;p22"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19" name="Google Shape;319;p22"/>
          <p:cNvSpPr txBox="1"/>
          <p:nvPr/>
        </p:nvSpPr>
        <p:spPr>
          <a:xfrm>
            <a:off x="228600" y="1468475"/>
            <a:ext cx="4114800" cy="21933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Questions that ask about a text’s structure test students’ understanding of how the entire passage is organized.</a:t>
            </a:r>
            <a:endParaRPr sz="2400">
              <a:solidFill>
                <a:schemeClr val="lt1"/>
              </a:solidFill>
              <a:latin typeface="DM Sans"/>
              <a:ea typeface="DM Sans"/>
              <a:cs typeface="DM Sans"/>
              <a:sym typeface="DM Sans"/>
            </a:endParaRPr>
          </a:p>
          <a:p>
            <a:pPr indent="0" lvl="0" marL="0" rtl="0" algn="r">
              <a:spcBef>
                <a:spcPts val="0"/>
              </a:spcBef>
              <a:spcAft>
                <a:spcPts val="0"/>
              </a:spcAft>
              <a:buNone/>
            </a:pPr>
            <a:r>
              <a:t/>
            </a:r>
            <a:endParaRPr sz="2400">
              <a:solidFill>
                <a:schemeClr val="lt1"/>
              </a:solidFill>
              <a:latin typeface="DM Sans"/>
              <a:ea typeface="DM Sans"/>
              <a:cs typeface="DM Sans"/>
              <a:sym typeface="DM Sans"/>
            </a:endParaRPr>
          </a:p>
        </p:txBody>
      </p:sp>
      <p:sp>
        <p:nvSpPr>
          <p:cNvPr id="320" name="Google Shape;320;p22"/>
          <p:cNvSpPr txBox="1"/>
          <p:nvPr/>
        </p:nvSpPr>
        <p:spPr>
          <a:xfrm>
            <a:off x="4800600" y="1468475"/>
            <a:ext cx="4114800" cy="25590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There are five common structures: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Cause and effect</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Chronological/sequence</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Description</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Compare and contrast</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AutoNum type="arabicPeriod"/>
            </a:pPr>
            <a:r>
              <a:rPr lang="en" sz="2400">
                <a:solidFill>
                  <a:schemeClr val="lt1"/>
                </a:solidFill>
                <a:latin typeface="DM Sans"/>
                <a:ea typeface="DM Sans"/>
                <a:cs typeface="DM Sans"/>
                <a:sym typeface="DM Sans"/>
              </a:rPr>
              <a:t>Problem and solution</a:t>
            </a:r>
            <a:endParaRPr sz="2400">
              <a:solidFill>
                <a:schemeClr val="lt1"/>
              </a:solidFill>
              <a:latin typeface="DM Sans"/>
              <a:ea typeface="DM Sans"/>
              <a:cs typeface="DM Sans"/>
              <a:sym typeface="DM Sans"/>
            </a:endParaRPr>
          </a:p>
        </p:txBody>
      </p:sp>
      <p:sp>
        <p:nvSpPr>
          <p:cNvPr id="321" name="Google Shape;321;p22"/>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ED9"/>
        </a:solidFill>
      </p:bgPr>
    </p:bg>
    <p:spTree>
      <p:nvGrpSpPr>
        <p:cNvPr id="709" name="Shape 709"/>
        <p:cNvGrpSpPr/>
        <p:nvPr/>
      </p:nvGrpSpPr>
      <p:grpSpPr>
        <a:xfrm>
          <a:off x="0" y="0"/>
          <a:ext cx="0" cy="0"/>
          <a:chOff x="0" y="0"/>
          <a:chExt cx="0" cy="0"/>
        </a:xfrm>
      </p:grpSpPr>
      <p:sp>
        <p:nvSpPr>
          <p:cNvPr id="710" name="Google Shape;710;p58"/>
          <p:cNvSpPr/>
          <p:nvPr/>
        </p:nvSpPr>
        <p:spPr>
          <a:xfrm>
            <a:off x="-228600" y="518400"/>
            <a:ext cx="9601200" cy="1477800"/>
          </a:xfrm>
          <a:prstGeom prst="rect">
            <a:avLst/>
          </a:prstGeom>
          <a:solidFill>
            <a:srgbClr val="313D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1" name="Google Shape;711;p58"/>
          <p:cNvSpPr/>
          <p:nvPr/>
        </p:nvSpPr>
        <p:spPr>
          <a:xfrm>
            <a:off x="228590" y="228602"/>
            <a:ext cx="2057400" cy="2057400"/>
          </a:xfrm>
          <a:prstGeom prst="ellipse">
            <a:avLst/>
          </a:prstGeom>
          <a:solidFill>
            <a:srgbClr val="C6DED9"/>
          </a:solidFill>
          <a:ln cap="flat" cmpd="sng" w="152400">
            <a:solidFill>
              <a:srgbClr val="313D35"/>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100000"/>
              </a:lnSpc>
              <a:spcBef>
                <a:spcPts val="0"/>
              </a:spcBef>
              <a:spcAft>
                <a:spcPts val="0"/>
              </a:spcAft>
              <a:buNone/>
            </a:pPr>
            <a:r>
              <a:rPr lang="en" sz="3200">
                <a:latin typeface="Merriweather"/>
                <a:ea typeface="Merriweather"/>
                <a:cs typeface="Merriweather"/>
                <a:sym typeface="Merriweather"/>
              </a:rPr>
              <a:t>Spring</a:t>
            </a:r>
            <a:endParaRPr sz="3200">
              <a:latin typeface="Merriweather"/>
              <a:ea typeface="Merriweather"/>
              <a:cs typeface="Merriweather"/>
              <a:sym typeface="Merriweather"/>
            </a:endParaRPr>
          </a:p>
          <a:p>
            <a:pPr indent="0" lvl="0" marL="0" rtl="0" algn="ctr">
              <a:lnSpc>
                <a:spcPct val="80000"/>
              </a:lnSpc>
              <a:spcBef>
                <a:spcPts val="0"/>
              </a:spcBef>
              <a:spcAft>
                <a:spcPts val="0"/>
              </a:spcAft>
              <a:buNone/>
            </a:pPr>
            <a:r>
              <a:rPr lang="en" sz="9600">
                <a:latin typeface="Merriweather"/>
                <a:ea typeface="Merriweather"/>
                <a:cs typeface="Merriweather"/>
                <a:sym typeface="Merriweather"/>
              </a:rPr>
              <a:t>5</a:t>
            </a:r>
            <a:endParaRPr sz="9600">
              <a:latin typeface="Merriweather"/>
              <a:ea typeface="Merriweather"/>
              <a:cs typeface="Merriweather"/>
              <a:sym typeface="Merriweather"/>
            </a:endParaRPr>
          </a:p>
        </p:txBody>
      </p:sp>
      <p:sp>
        <p:nvSpPr>
          <p:cNvPr id="712" name="Google Shape;712;p58"/>
          <p:cNvSpPr/>
          <p:nvPr/>
        </p:nvSpPr>
        <p:spPr>
          <a:xfrm>
            <a:off x="-228600" y="3118800"/>
            <a:ext cx="9601200" cy="1477800"/>
          </a:xfrm>
          <a:prstGeom prst="rect">
            <a:avLst/>
          </a:prstGeom>
          <a:noFill/>
          <a:ln cap="flat" cmpd="sng" w="152400">
            <a:solidFill>
              <a:srgbClr val="313D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3" name="Google Shape;713;p58"/>
          <p:cNvSpPr/>
          <p:nvPr/>
        </p:nvSpPr>
        <p:spPr>
          <a:xfrm>
            <a:off x="6857990" y="2829002"/>
            <a:ext cx="2057400" cy="20574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228600">
            <a:noAutofit/>
          </a:bodyPr>
          <a:lstStyle/>
          <a:p>
            <a:pPr indent="0" lvl="0" marL="0" rtl="0" algn="ctr">
              <a:lnSpc>
                <a:spcPct val="80000"/>
              </a:lnSpc>
              <a:spcBef>
                <a:spcPts val="0"/>
              </a:spcBef>
              <a:spcAft>
                <a:spcPts val="0"/>
              </a:spcAft>
              <a:buNone/>
            </a:pPr>
            <a:r>
              <a:t/>
            </a:r>
            <a:endParaRPr sz="9600">
              <a:latin typeface="Leckerli One"/>
              <a:ea typeface="Leckerli One"/>
              <a:cs typeface="Leckerli One"/>
              <a:sym typeface="Leckerli One"/>
            </a:endParaRPr>
          </a:p>
        </p:txBody>
      </p:sp>
      <p:pic>
        <p:nvPicPr>
          <p:cNvPr id="714" name="Google Shape;714;p58" title="1.png"/>
          <p:cNvPicPr preferRelativeResize="0"/>
          <p:nvPr/>
        </p:nvPicPr>
        <p:blipFill>
          <a:blip r:embed="rId3">
            <a:alphaModFix/>
          </a:blip>
          <a:stretch>
            <a:fillRect/>
          </a:stretch>
        </p:blipFill>
        <p:spPr>
          <a:xfrm>
            <a:off x="6857990" y="2829000"/>
            <a:ext cx="2057400" cy="2057400"/>
          </a:xfrm>
          <a:prstGeom prst="rect">
            <a:avLst/>
          </a:prstGeom>
          <a:noFill/>
          <a:ln>
            <a:noFill/>
          </a:ln>
        </p:spPr>
      </p:pic>
      <p:sp>
        <p:nvSpPr>
          <p:cNvPr id="715" name="Google Shape;715;p58"/>
          <p:cNvSpPr txBox="1"/>
          <p:nvPr/>
        </p:nvSpPr>
        <p:spPr>
          <a:xfrm>
            <a:off x="228600" y="3197550"/>
            <a:ext cx="6400800" cy="1320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2400">
                <a:solidFill>
                  <a:schemeClr val="dk1"/>
                </a:solidFill>
                <a:latin typeface="Merriweather"/>
                <a:ea typeface="Merriweather"/>
                <a:cs typeface="Merriweather"/>
                <a:sym typeface="Merriweather"/>
              </a:rPr>
              <a:t>Sources: John Ulbright, Tim Brzezinski, Khan Academy, </a:t>
            </a:r>
            <a:r>
              <a:rPr lang="en" sz="2400" u="sng">
                <a:solidFill>
                  <a:schemeClr val="hlink"/>
                </a:solidFill>
                <a:latin typeface="Merriweather"/>
                <a:ea typeface="Merriweather"/>
                <a:cs typeface="Merriweather"/>
                <a:sym typeface="Merriweather"/>
                <a:hlinkClick r:id="rId4"/>
              </a:rPr>
              <a:t>Math Formula Sheet</a:t>
            </a:r>
            <a:endParaRPr sz="2400">
              <a:solidFill>
                <a:schemeClr val="dk1"/>
              </a:solidFill>
              <a:latin typeface="Merriweather"/>
              <a:ea typeface="Merriweather"/>
              <a:cs typeface="Merriweather"/>
              <a:sym typeface="Merriweather"/>
            </a:endParaRPr>
          </a:p>
        </p:txBody>
      </p:sp>
      <p:sp>
        <p:nvSpPr>
          <p:cNvPr id="716" name="Google Shape;716;p58"/>
          <p:cNvSpPr txBox="1"/>
          <p:nvPr/>
        </p:nvSpPr>
        <p:spPr>
          <a:xfrm>
            <a:off x="2514600" y="518400"/>
            <a:ext cx="6400800" cy="147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solidFill>
                  <a:schemeClr val="lt1"/>
                </a:solidFill>
                <a:latin typeface="Merriweather"/>
                <a:ea typeface="Merriweather"/>
                <a:cs typeface="Merriweather"/>
                <a:sym typeface="Merriweather"/>
              </a:rPr>
              <a:t>Thanks for coming! Questions?</a:t>
            </a:r>
            <a:endParaRPr sz="4800">
              <a:solidFill>
                <a:srgbClr val="FFFFFF"/>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3"/>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 name="Google Shape;327;p23"/>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28" name="Google Shape;328;p23"/>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Cause and Effect</a:t>
            </a:r>
            <a:endParaRPr sz="4800">
              <a:latin typeface="Merriweather"/>
              <a:ea typeface="Merriweather"/>
              <a:cs typeface="Merriweather"/>
              <a:sym typeface="Merriweather"/>
            </a:endParaRPr>
          </a:p>
        </p:txBody>
      </p:sp>
      <p:pic>
        <p:nvPicPr>
          <p:cNvPr id="329" name="Google Shape;329;p23"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30" name="Google Shape;330;p23"/>
          <p:cNvSpPr txBox="1"/>
          <p:nvPr/>
        </p:nvSpPr>
        <p:spPr>
          <a:xfrm>
            <a:off x="228600" y="1468475"/>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Cause</a:t>
            </a:r>
            <a:r>
              <a:rPr lang="en" sz="2400">
                <a:solidFill>
                  <a:schemeClr val="lt1"/>
                </a:solidFill>
                <a:latin typeface="DM Sans"/>
                <a:ea typeface="DM Sans"/>
                <a:cs typeface="DM Sans"/>
                <a:sym typeface="DM Sans"/>
              </a:rPr>
              <a:t> and effect passages explain why something happened (cause) and what happened as a result (effect).</a:t>
            </a:r>
            <a:endParaRPr sz="2400">
              <a:solidFill>
                <a:schemeClr val="lt1"/>
              </a:solidFill>
              <a:latin typeface="DM Sans"/>
              <a:ea typeface="DM Sans"/>
              <a:cs typeface="DM Sans"/>
              <a:sym typeface="DM Sans"/>
            </a:endParaRPr>
          </a:p>
        </p:txBody>
      </p:sp>
      <p:sp>
        <p:nvSpPr>
          <p:cNvPr id="331" name="Google Shape;331;p23"/>
          <p:cNvSpPr txBox="1"/>
          <p:nvPr/>
        </p:nvSpPr>
        <p:spPr>
          <a:xfrm>
            <a:off x="4800600" y="1468475"/>
            <a:ext cx="4114800" cy="2786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Common transition words: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because, since, therefore, as a result, due to, consequently</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13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For example, pollution increased → fish populations decreased.</a:t>
            </a:r>
            <a:endParaRPr sz="2400">
              <a:solidFill>
                <a:schemeClr val="lt1"/>
              </a:solidFill>
              <a:latin typeface="DM Sans"/>
              <a:ea typeface="DM Sans"/>
              <a:cs typeface="DM Sans"/>
              <a:sym typeface="DM Sans"/>
            </a:endParaRPr>
          </a:p>
        </p:txBody>
      </p:sp>
      <p:sp>
        <p:nvSpPr>
          <p:cNvPr id="332" name="Google Shape;332;p23"/>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4"/>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 name="Google Shape;338;p24"/>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39" name="Google Shape;339;p24"/>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Chronological</a:t>
            </a:r>
            <a:endParaRPr sz="4800">
              <a:latin typeface="Merriweather"/>
              <a:ea typeface="Merriweather"/>
              <a:cs typeface="Merriweather"/>
              <a:sym typeface="Merriweather"/>
            </a:endParaRPr>
          </a:p>
        </p:txBody>
      </p:sp>
      <p:pic>
        <p:nvPicPr>
          <p:cNvPr id="340" name="Google Shape;340;p24"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41" name="Google Shape;341;p24"/>
          <p:cNvSpPr txBox="1"/>
          <p:nvPr/>
        </p:nvSpPr>
        <p:spPr>
          <a:xfrm>
            <a:off x="228600" y="1468475"/>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Chronological or sequence</a:t>
            </a:r>
            <a:r>
              <a:rPr lang="en" sz="2400">
                <a:solidFill>
                  <a:schemeClr val="lt1"/>
                </a:solidFill>
                <a:latin typeface="DM Sans"/>
                <a:ea typeface="DM Sans"/>
                <a:cs typeface="DM Sans"/>
                <a:sym typeface="DM Sans"/>
              </a:rPr>
              <a:t> passages p</a:t>
            </a:r>
            <a:r>
              <a:rPr lang="en" sz="2400">
                <a:solidFill>
                  <a:schemeClr val="lt1"/>
                </a:solidFill>
                <a:latin typeface="DM Sans"/>
                <a:ea typeface="DM Sans"/>
                <a:cs typeface="DM Sans"/>
                <a:sym typeface="DM Sans"/>
              </a:rPr>
              <a:t>ut events in time order, either step-by-step or a timeline.</a:t>
            </a:r>
            <a:endParaRPr sz="2400">
              <a:solidFill>
                <a:schemeClr val="lt1"/>
              </a:solidFill>
              <a:latin typeface="DM Sans"/>
              <a:ea typeface="DM Sans"/>
              <a:cs typeface="DM Sans"/>
              <a:sym typeface="DM Sans"/>
            </a:endParaRPr>
          </a:p>
        </p:txBody>
      </p:sp>
      <p:sp>
        <p:nvSpPr>
          <p:cNvPr id="342" name="Google Shape;342;p24"/>
          <p:cNvSpPr txBox="1"/>
          <p:nvPr/>
        </p:nvSpPr>
        <p:spPr>
          <a:xfrm>
            <a:off x="4800600" y="1468475"/>
            <a:ext cx="4114800" cy="2786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Common transition words: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first, next, then, after, before, finally, during, later</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13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For example, the steps of how a novel draft becomes a published book.</a:t>
            </a:r>
            <a:endParaRPr sz="2400">
              <a:solidFill>
                <a:schemeClr val="lt1"/>
              </a:solidFill>
              <a:latin typeface="DM Sans"/>
              <a:ea typeface="DM Sans"/>
              <a:cs typeface="DM Sans"/>
              <a:sym typeface="DM Sans"/>
            </a:endParaRPr>
          </a:p>
        </p:txBody>
      </p:sp>
      <p:sp>
        <p:nvSpPr>
          <p:cNvPr id="343" name="Google Shape;343;p24"/>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5"/>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 name="Google Shape;349;p25"/>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50" name="Google Shape;350;p25"/>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Description</a:t>
            </a:r>
            <a:endParaRPr sz="4800">
              <a:latin typeface="Merriweather"/>
              <a:ea typeface="Merriweather"/>
              <a:cs typeface="Merriweather"/>
              <a:sym typeface="Merriweather"/>
            </a:endParaRPr>
          </a:p>
        </p:txBody>
      </p:sp>
      <p:pic>
        <p:nvPicPr>
          <p:cNvPr id="351" name="Google Shape;351;p25"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52" name="Google Shape;352;p25"/>
          <p:cNvSpPr txBox="1"/>
          <p:nvPr/>
        </p:nvSpPr>
        <p:spPr>
          <a:xfrm>
            <a:off x="4800600" y="1468475"/>
            <a:ext cx="4114800" cy="2786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Common transition words: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for example, such as, including, looks like, consists of</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13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For example, d</a:t>
            </a:r>
            <a:r>
              <a:rPr lang="en" sz="2400">
                <a:solidFill>
                  <a:schemeClr val="lt1"/>
                </a:solidFill>
                <a:latin typeface="DM Sans"/>
                <a:ea typeface="DM Sans"/>
                <a:cs typeface="DM Sans"/>
                <a:sym typeface="DM Sans"/>
              </a:rPr>
              <a:t>escribing the environment of a rainforest at night.</a:t>
            </a:r>
            <a:endParaRPr sz="2400">
              <a:solidFill>
                <a:schemeClr val="lt1"/>
              </a:solidFill>
              <a:latin typeface="DM Sans"/>
              <a:ea typeface="DM Sans"/>
              <a:cs typeface="DM Sans"/>
              <a:sym typeface="DM Sans"/>
            </a:endParaRPr>
          </a:p>
        </p:txBody>
      </p:sp>
      <p:sp>
        <p:nvSpPr>
          <p:cNvPr id="353" name="Google Shape;353;p25"/>
          <p:cNvSpPr txBox="1"/>
          <p:nvPr/>
        </p:nvSpPr>
        <p:spPr>
          <a:xfrm>
            <a:off x="228600" y="1468475"/>
            <a:ext cx="4114800" cy="22164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Description</a:t>
            </a:r>
            <a:r>
              <a:rPr lang="en" sz="2400">
                <a:solidFill>
                  <a:schemeClr val="lt1"/>
                </a:solidFill>
                <a:latin typeface="DM Sans"/>
                <a:ea typeface="DM Sans"/>
                <a:cs typeface="DM Sans"/>
                <a:sym typeface="DM Sans"/>
              </a:rPr>
              <a:t> passages g</a:t>
            </a:r>
            <a:r>
              <a:rPr lang="en" sz="2400">
                <a:solidFill>
                  <a:schemeClr val="lt1"/>
                </a:solidFill>
                <a:latin typeface="DM Sans"/>
                <a:ea typeface="DM Sans"/>
                <a:cs typeface="DM Sans"/>
                <a:sym typeface="DM Sans"/>
              </a:rPr>
              <a:t>ive details about a topic, person, place, or idea and the author paints a picture using characteristics, features, or examples..</a:t>
            </a:r>
            <a:endParaRPr sz="2400">
              <a:solidFill>
                <a:schemeClr val="lt1"/>
              </a:solidFill>
              <a:latin typeface="DM Sans"/>
              <a:ea typeface="DM Sans"/>
              <a:cs typeface="DM Sans"/>
              <a:sym typeface="DM Sans"/>
            </a:endParaRPr>
          </a:p>
        </p:txBody>
      </p:sp>
      <p:sp>
        <p:nvSpPr>
          <p:cNvPr id="354" name="Google Shape;354;p25"/>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6"/>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0" name="Google Shape;360;p26"/>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61" name="Google Shape;361;p26"/>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Compare and Constrast</a:t>
            </a:r>
            <a:endParaRPr sz="4800">
              <a:latin typeface="Merriweather"/>
              <a:ea typeface="Merriweather"/>
              <a:cs typeface="Merriweather"/>
              <a:sym typeface="Merriweather"/>
            </a:endParaRPr>
          </a:p>
        </p:txBody>
      </p:sp>
      <p:pic>
        <p:nvPicPr>
          <p:cNvPr id="362" name="Google Shape;362;p26"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63" name="Google Shape;363;p26"/>
          <p:cNvSpPr txBox="1"/>
          <p:nvPr/>
        </p:nvSpPr>
        <p:spPr>
          <a:xfrm>
            <a:off x="228600" y="1468475"/>
            <a:ext cx="4114800" cy="1847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Compare and </a:t>
            </a:r>
            <a:r>
              <a:rPr lang="en" sz="2400">
                <a:solidFill>
                  <a:schemeClr val="lt1"/>
                </a:solidFill>
                <a:latin typeface="DM Sans"/>
                <a:ea typeface="DM Sans"/>
                <a:cs typeface="DM Sans"/>
                <a:sym typeface="DM Sans"/>
              </a:rPr>
              <a:t>contrast</a:t>
            </a:r>
            <a:r>
              <a:rPr lang="en" sz="2400">
                <a:solidFill>
                  <a:schemeClr val="lt1"/>
                </a:solidFill>
                <a:latin typeface="DM Sans"/>
                <a:ea typeface="DM Sans"/>
                <a:cs typeface="DM Sans"/>
                <a:sym typeface="DM Sans"/>
              </a:rPr>
              <a:t> passages s</a:t>
            </a:r>
            <a:r>
              <a:rPr lang="en" sz="2400">
                <a:solidFill>
                  <a:schemeClr val="lt1"/>
                </a:solidFill>
                <a:latin typeface="DM Sans"/>
                <a:ea typeface="DM Sans"/>
                <a:cs typeface="DM Sans"/>
                <a:sym typeface="DM Sans"/>
              </a:rPr>
              <a:t>how similarities and/or differences between two or more things in the passage.</a:t>
            </a:r>
            <a:endParaRPr sz="2400">
              <a:solidFill>
                <a:schemeClr val="lt1"/>
              </a:solidFill>
              <a:latin typeface="DM Sans"/>
              <a:ea typeface="DM Sans"/>
              <a:cs typeface="DM Sans"/>
              <a:sym typeface="DM Sans"/>
            </a:endParaRPr>
          </a:p>
        </p:txBody>
      </p:sp>
      <p:sp>
        <p:nvSpPr>
          <p:cNvPr id="364" name="Google Shape;364;p26"/>
          <p:cNvSpPr txBox="1"/>
          <p:nvPr/>
        </p:nvSpPr>
        <p:spPr>
          <a:xfrm>
            <a:off x="4800600" y="1468475"/>
            <a:ext cx="4114800" cy="2786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Common </a:t>
            </a:r>
            <a:r>
              <a:rPr lang="en" sz="2400">
                <a:solidFill>
                  <a:schemeClr val="lt1"/>
                </a:solidFill>
                <a:latin typeface="DM Sans"/>
                <a:ea typeface="DM Sans"/>
                <a:cs typeface="DM Sans"/>
                <a:sym typeface="DM Sans"/>
              </a:rPr>
              <a:t>transition</a:t>
            </a:r>
            <a:r>
              <a:rPr lang="en" sz="2400">
                <a:solidFill>
                  <a:schemeClr val="lt1"/>
                </a:solidFill>
                <a:latin typeface="DM Sans"/>
                <a:ea typeface="DM Sans"/>
                <a:cs typeface="DM Sans"/>
                <a:sym typeface="DM Sans"/>
              </a:rPr>
              <a:t> words: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similar, whereas, unlike, however, on the other hand, in contrast</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13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For example, comparing the characteristics of cats and dogs.</a:t>
            </a:r>
            <a:endParaRPr sz="2400">
              <a:solidFill>
                <a:schemeClr val="lt1"/>
              </a:solidFill>
              <a:latin typeface="DM Sans"/>
              <a:ea typeface="DM Sans"/>
              <a:cs typeface="DM Sans"/>
              <a:sym typeface="DM Sans"/>
            </a:endParaRPr>
          </a:p>
        </p:txBody>
      </p:sp>
      <p:sp>
        <p:nvSpPr>
          <p:cNvPr id="365" name="Google Shape;365;p26"/>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7"/>
          <p:cNvSpPr/>
          <p:nvPr/>
        </p:nvSpPr>
        <p:spPr>
          <a:xfrm>
            <a:off x="0" y="228600"/>
            <a:ext cx="9144000" cy="738900"/>
          </a:xfrm>
          <a:prstGeom prst="rect">
            <a:avLst/>
          </a:prstGeom>
          <a:solidFill>
            <a:srgbClr val="C6DE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27"/>
          <p:cNvSpPr/>
          <p:nvPr/>
        </p:nvSpPr>
        <p:spPr>
          <a:xfrm>
            <a:off x="228590" y="228602"/>
            <a:ext cx="1033200" cy="1033200"/>
          </a:xfrm>
          <a:prstGeom prst="ellipse">
            <a:avLst/>
          </a:prstGeom>
          <a:solidFill>
            <a:srgbClr val="C6DED9"/>
          </a:solidFill>
          <a:ln cap="flat" cmpd="sng" w="152400">
            <a:solidFill>
              <a:srgbClr val="C6DED9"/>
            </a:solidFill>
            <a:prstDash val="solid"/>
            <a:round/>
            <a:headEnd len="sm" w="sm" type="none"/>
            <a:tailEnd len="sm" w="sm" type="none"/>
          </a:ln>
        </p:spPr>
        <p:txBody>
          <a:bodyPr anchorCtr="0" anchor="ctr" bIns="0" lIns="0" spcFirstLastPara="1" rIns="0" wrap="square" tIns="118850">
            <a:noAutofit/>
          </a:bodyPr>
          <a:lstStyle/>
          <a:p>
            <a:pPr indent="0" lvl="0" marL="0" rtl="0" algn="ctr">
              <a:lnSpc>
                <a:spcPct val="100000"/>
              </a:lnSpc>
              <a:spcBef>
                <a:spcPts val="0"/>
              </a:spcBef>
              <a:spcAft>
                <a:spcPts val="0"/>
              </a:spcAft>
              <a:buNone/>
            </a:pPr>
            <a:r>
              <a:t/>
            </a:r>
            <a:endParaRPr sz="4800">
              <a:solidFill>
                <a:srgbClr val="FFFFFF"/>
              </a:solidFill>
              <a:latin typeface="Leckerli One"/>
              <a:ea typeface="Leckerli One"/>
              <a:cs typeface="Leckerli One"/>
              <a:sym typeface="Leckerli One"/>
            </a:endParaRPr>
          </a:p>
        </p:txBody>
      </p:sp>
      <p:sp>
        <p:nvSpPr>
          <p:cNvPr id="372" name="Google Shape;372;p27"/>
          <p:cNvSpPr txBox="1"/>
          <p:nvPr/>
        </p:nvSpPr>
        <p:spPr>
          <a:xfrm>
            <a:off x="1490400" y="228600"/>
            <a:ext cx="7425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4800">
                <a:latin typeface="Merriweather"/>
                <a:ea typeface="Merriweather"/>
                <a:cs typeface="Merriweather"/>
                <a:sym typeface="Merriweather"/>
              </a:rPr>
              <a:t>Problem and Solution</a:t>
            </a:r>
            <a:endParaRPr sz="4800">
              <a:latin typeface="Merriweather"/>
              <a:ea typeface="Merriweather"/>
              <a:cs typeface="Merriweather"/>
              <a:sym typeface="Merriweather"/>
            </a:endParaRPr>
          </a:p>
        </p:txBody>
      </p:sp>
      <p:sp>
        <p:nvSpPr>
          <p:cNvPr id="373" name="Google Shape;373;p27"/>
          <p:cNvSpPr txBox="1"/>
          <p:nvPr/>
        </p:nvSpPr>
        <p:spPr>
          <a:xfrm>
            <a:off x="228600" y="1468475"/>
            <a:ext cx="4114800" cy="14778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r">
              <a:spcBef>
                <a:spcPts val="0"/>
              </a:spcBef>
              <a:spcAft>
                <a:spcPts val="0"/>
              </a:spcAft>
              <a:buNone/>
            </a:pPr>
            <a:r>
              <a:rPr lang="en" sz="2400">
                <a:solidFill>
                  <a:schemeClr val="lt1"/>
                </a:solidFill>
                <a:latin typeface="DM Sans"/>
                <a:ea typeface="DM Sans"/>
                <a:cs typeface="DM Sans"/>
                <a:sym typeface="DM Sans"/>
              </a:rPr>
              <a:t>Problem and solution</a:t>
            </a:r>
            <a:r>
              <a:rPr lang="en" sz="2400">
                <a:solidFill>
                  <a:schemeClr val="lt1"/>
                </a:solidFill>
                <a:latin typeface="DM Sans"/>
                <a:ea typeface="DM Sans"/>
                <a:cs typeface="DM Sans"/>
                <a:sym typeface="DM Sans"/>
              </a:rPr>
              <a:t> passages p</a:t>
            </a:r>
            <a:r>
              <a:rPr lang="en" sz="2400">
                <a:solidFill>
                  <a:schemeClr val="lt1"/>
                </a:solidFill>
                <a:latin typeface="DM Sans"/>
                <a:ea typeface="DM Sans"/>
                <a:cs typeface="DM Sans"/>
                <a:sym typeface="DM Sans"/>
              </a:rPr>
              <a:t>resent an issue and then explains one or more ways to fix it.</a:t>
            </a:r>
            <a:endParaRPr sz="2400">
              <a:solidFill>
                <a:schemeClr val="lt1"/>
              </a:solidFill>
              <a:latin typeface="DM Sans"/>
              <a:ea typeface="DM Sans"/>
              <a:cs typeface="DM Sans"/>
              <a:sym typeface="DM Sans"/>
            </a:endParaRPr>
          </a:p>
        </p:txBody>
      </p:sp>
      <p:pic>
        <p:nvPicPr>
          <p:cNvPr id="374" name="Google Shape;374;p27" title="1.png"/>
          <p:cNvPicPr preferRelativeResize="0"/>
          <p:nvPr/>
        </p:nvPicPr>
        <p:blipFill>
          <a:blip r:embed="rId3">
            <a:alphaModFix/>
          </a:blip>
          <a:stretch>
            <a:fillRect/>
          </a:stretch>
        </p:blipFill>
        <p:spPr>
          <a:xfrm>
            <a:off x="228600" y="228600"/>
            <a:ext cx="1033200" cy="1033200"/>
          </a:xfrm>
          <a:prstGeom prst="rect">
            <a:avLst/>
          </a:prstGeom>
          <a:noFill/>
          <a:ln>
            <a:noFill/>
          </a:ln>
        </p:spPr>
      </p:pic>
      <p:sp>
        <p:nvSpPr>
          <p:cNvPr id="375" name="Google Shape;375;p27"/>
          <p:cNvSpPr txBox="1"/>
          <p:nvPr/>
        </p:nvSpPr>
        <p:spPr>
          <a:xfrm>
            <a:off x="4800600" y="1468475"/>
            <a:ext cx="4114800" cy="2786100"/>
          </a:xfrm>
          <a:prstGeom prst="rect">
            <a:avLst/>
          </a:prstGeom>
          <a:noFill/>
          <a:ln>
            <a:noFill/>
          </a:ln>
          <a:effectLst>
            <a:outerShdw blurRad="71438" rotWithShape="0" algn="bl">
              <a:srgbClr val="000000"/>
            </a:outerShdw>
          </a:effectLst>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DM Sans"/>
                <a:ea typeface="DM Sans"/>
                <a:cs typeface="DM Sans"/>
                <a:sym typeface="DM Sans"/>
              </a:rPr>
              <a:t>Common </a:t>
            </a:r>
            <a:r>
              <a:rPr lang="en" sz="2400">
                <a:solidFill>
                  <a:schemeClr val="lt1"/>
                </a:solidFill>
                <a:latin typeface="DM Sans"/>
                <a:ea typeface="DM Sans"/>
                <a:cs typeface="DM Sans"/>
                <a:sym typeface="DM Sans"/>
              </a:rPr>
              <a:t>transition</a:t>
            </a:r>
            <a:r>
              <a:rPr lang="en" sz="2400">
                <a:solidFill>
                  <a:schemeClr val="lt1"/>
                </a:solidFill>
                <a:latin typeface="DM Sans"/>
                <a:ea typeface="DM Sans"/>
                <a:cs typeface="DM Sans"/>
                <a:sym typeface="DM Sans"/>
              </a:rPr>
              <a:t> words:</a:t>
            </a:r>
            <a:endParaRPr sz="2400">
              <a:solidFill>
                <a:schemeClr val="lt1"/>
              </a:solidFill>
              <a:latin typeface="DM Sans"/>
              <a:ea typeface="DM Sans"/>
              <a:cs typeface="DM Sans"/>
              <a:sym typeface="DM Sans"/>
            </a:endParaRPr>
          </a:p>
          <a:p>
            <a:pPr indent="-381000" lvl="0" marL="457200" rtl="0" algn="l">
              <a:spcBef>
                <a:spcPts val="0"/>
              </a:spcBef>
              <a:spcAft>
                <a:spcPts val="0"/>
              </a:spcAft>
              <a:buClr>
                <a:schemeClr val="lt1"/>
              </a:buClr>
              <a:buSzPts val="2400"/>
              <a:buFont typeface="DM Sans"/>
              <a:buChar char="●"/>
            </a:pPr>
            <a:r>
              <a:rPr lang="en" sz="2400">
                <a:solidFill>
                  <a:schemeClr val="lt1"/>
                </a:solidFill>
                <a:latin typeface="DM Sans"/>
                <a:ea typeface="DM Sans"/>
                <a:cs typeface="DM Sans"/>
                <a:sym typeface="DM Sans"/>
              </a:rPr>
              <a:t>problem, solution, challenge, issue, resolve, propose, fix</a:t>
            </a:r>
            <a:endParaRPr sz="2400">
              <a:solidFill>
                <a:schemeClr val="lt1"/>
              </a:solidFill>
              <a:latin typeface="DM Sans"/>
              <a:ea typeface="DM Sans"/>
              <a:cs typeface="DM Sans"/>
              <a:sym typeface="DM Sans"/>
            </a:endParaRPr>
          </a:p>
          <a:p>
            <a:pPr indent="0" lvl="0" marL="0" rtl="0" algn="l">
              <a:spcBef>
                <a:spcPts val="0"/>
              </a:spcBef>
              <a:spcAft>
                <a:spcPts val="0"/>
              </a:spcAft>
              <a:buNone/>
            </a:pPr>
            <a:r>
              <a:t/>
            </a:r>
            <a:endParaRPr sz="1300">
              <a:solidFill>
                <a:schemeClr val="lt1"/>
              </a:solidFill>
              <a:latin typeface="DM Sans"/>
              <a:ea typeface="DM Sans"/>
              <a:cs typeface="DM Sans"/>
              <a:sym typeface="DM Sans"/>
            </a:endParaRPr>
          </a:p>
          <a:p>
            <a:pPr indent="0" lvl="0" marL="0" rtl="0" algn="l">
              <a:spcBef>
                <a:spcPts val="0"/>
              </a:spcBef>
              <a:spcAft>
                <a:spcPts val="0"/>
              </a:spcAft>
              <a:buNone/>
            </a:pPr>
            <a:r>
              <a:rPr lang="en" sz="2400">
                <a:solidFill>
                  <a:schemeClr val="lt1"/>
                </a:solidFill>
                <a:latin typeface="DM Sans"/>
                <a:ea typeface="DM Sans"/>
                <a:cs typeface="DM Sans"/>
                <a:sym typeface="DM Sans"/>
              </a:rPr>
              <a:t>For example, students’ backpacks are too heavy, so the school provides lockers.</a:t>
            </a:r>
            <a:endParaRPr sz="2400">
              <a:solidFill>
                <a:schemeClr val="lt1"/>
              </a:solidFill>
              <a:latin typeface="DM Sans"/>
              <a:ea typeface="DM Sans"/>
              <a:cs typeface="DM Sans"/>
              <a:sym typeface="DM Sans"/>
            </a:endParaRPr>
          </a:p>
        </p:txBody>
      </p:sp>
      <p:sp>
        <p:nvSpPr>
          <p:cNvPr id="376" name="Google Shape;376;p27"/>
          <p:cNvSpPr/>
          <p:nvPr/>
        </p:nvSpPr>
        <p:spPr>
          <a:xfrm>
            <a:off x="-12080808" y="4221000"/>
            <a:ext cx="21224808" cy="915356"/>
          </a:xfrm>
          <a:prstGeom prst="rect">
            <a:avLst/>
          </a:prstGeom>
        </p:spPr>
        <p:txBody>
          <a:bodyPr>
            <a:prstTxWarp prst="textPlain"/>
          </a:bodyPr>
          <a:lstStyle/>
          <a:p>
            <a:pPr lvl="0" algn="ctr"/>
            <a:r>
              <a:rPr b="0" i="0">
                <a:ln cap="flat" cmpd="sng" w="38100">
                  <a:solidFill>
                    <a:srgbClr val="C6DED9"/>
                  </a:solidFill>
                  <a:prstDash val="solid"/>
                  <a:round/>
                  <a:headEnd len="sm" w="sm" type="none"/>
                  <a:tailEnd len="sm" w="sm" type="none"/>
                </a:ln>
                <a:noFill/>
                <a:latin typeface="DM Sans"/>
              </a:rPr>
              <a:t>cause &amp; effect problem &amp; solution chronological</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